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81" r:id="rId3"/>
    <p:sldId id="293" r:id="rId4"/>
    <p:sldId id="291" r:id="rId5"/>
    <p:sldId id="292" r:id="rId6"/>
    <p:sldId id="290" r:id="rId7"/>
    <p:sldId id="283" r:id="rId8"/>
    <p:sldId id="284" r:id="rId9"/>
    <p:sldId id="285" r:id="rId10"/>
    <p:sldId id="287" r:id="rId11"/>
    <p:sldId id="294" r:id="rId12"/>
    <p:sldId id="295"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F2E"/>
    <a:srgbClr val="FEA6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EDA04-E515-4E9C-819B-8FA9D92BB5E2}" v="11" dt="2025-02-24T21:03:57.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660"/>
  </p:normalViewPr>
  <p:slideViewPr>
    <p:cSldViewPr snapToGrid="0">
      <p:cViewPr varScale="1">
        <p:scale>
          <a:sx n="83" d="100"/>
          <a:sy n="83" d="100"/>
        </p:scale>
        <p:origin x="30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9B377-86EE-4AF0-A001-639995B6794D}"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AE01B5-D52E-4147-A8F7-F79E80A7460D}" type="slidenum">
              <a:rPr lang="en-US" smtClean="0"/>
              <a:t>‹#›</a:t>
            </a:fld>
            <a:endParaRPr lang="en-US"/>
          </a:p>
        </p:txBody>
      </p:sp>
    </p:spTree>
    <p:extLst>
      <p:ext uri="{BB962C8B-B14F-4D97-AF65-F5344CB8AC3E}">
        <p14:creationId xmlns:p14="http://schemas.microsoft.com/office/powerpoint/2010/main" val="162024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AE01B5-D52E-4147-A8F7-F79E80A7460D}" type="slidenum">
              <a:rPr lang="en-US" smtClean="0"/>
              <a:t>2</a:t>
            </a:fld>
            <a:endParaRPr lang="en-US"/>
          </a:p>
        </p:txBody>
      </p:sp>
    </p:spTree>
    <p:extLst>
      <p:ext uri="{BB962C8B-B14F-4D97-AF65-F5344CB8AC3E}">
        <p14:creationId xmlns:p14="http://schemas.microsoft.com/office/powerpoint/2010/main" val="3597413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1B932-BB7E-02A6-5AE2-33770FB22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D73D5-18A6-094B-E2D3-F5793FF3E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B0BE1-E27F-4D56-759B-C9F4E42B1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65187A-E786-CB79-5130-66B054A4D414}"/>
              </a:ext>
            </a:extLst>
          </p:cNvPr>
          <p:cNvSpPr>
            <a:spLocks noGrp="1"/>
          </p:cNvSpPr>
          <p:nvPr>
            <p:ph type="sldNum" sz="quarter" idx="5"/>
          </p:nvPr>
        </p:nvSpPr>
        <p:spPr/>
        <p:txBody>
          <a:bodyPr/>
          <a:lstStyle/>
          <a:p>
            <a:fld id="{4DAE01B5-D52E-4147-A8F7-F79E80A7460D}" type="slidenum">
              <a:rPr lang="en-US" smtClean="0"/>
              <a:t>11</a:t>
            </a:fld>
            <a:endParaRPr lang="en-US"/>
          </a:p>
        </p:txBody>
      </p:sp>
    </p:spTree>
    <p:extLst>
      <p:ext uri="{BB962C8B-B14F-4D97-AF65-F5344CB8AC3E}">
        <p14:creationId xmlns:p14="http://schemas.microsoft.com/office/powerpoint/2010/main" val="158016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DA216-092B-8A38-D367-0D4C680216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53C6D-76A9-F157-C756-55E753B6C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BB37A-A6DF-3B5F-0A70-280C686D08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24C42F-62CA-2D0B-3420-47B7EAB143A7}"/>
              </a:ext>
            </a:extLst>
          </p:cNvPr>
          <p:cNvSpPr>
            <a:spLocks noGrp="1"/>
          </p:cNvSpPr>
          <p:nvPr>
            <p:ph type="sldNum" sz="quarter" idx="5"/>
          </p:nvPr>
        </p:nvSpPr>
        <p:spPr/>
        <p:txBody>
          <a:bodyPr/>
          <a:lstStyle/>
          <a:p>
            <a:fld id="{4DAE01B5-D52E-4147-A8F7-F79E80A7460D}" type="slidenum">
              <a:rPr lang="en-US" smtClean="0"/>
              <a:t>12</a:t>
            </a:fld>
            <a:endParaRPr lang="en-US"/>
          </a:p>
        </p:txBody>
      </p:sp>
    </p:spTree>
    <p:extLst>
      <p:ext uri="{BB962C8B-B14F-4D97-AF65-F5344CB8AC3E}">
        <p14:creationId xmlns:p14="http://schemas.microsoft.com/office/powerpoint/2010/main" val="342081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4221-381D-ACB8-4638-F23120107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86E55-2E5E-0FC4-0FF3-A8C57058F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0D880-C03F-B0C9-92E2-BB39B00C7F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D3595C-4CDD-1BAC-2649-4E036F799302}"/>
              </a:ext>
            </a:extLst>
          </p:cNvPr>
          <p:cNvSpPr>
            <a:spLocks noGrp="1"/>
          </p:cNvSpPr>
          <p:nvPr>
            <p:ph type="sldNum" sz="quarter" idx="5"/>
          </p:nvPr>
        </p:nvSpPr>
        <p:spPr/>
        <p:txBody>
          <a:bodyPr/>
          <a:lstStyle/>
          <a:p>
            <a:fld id="{4DAE01B5-D52E-4147-A8F7-F79E80A7460D}" type="slidenum">
              <a:rPr lang="en-US" smtClean="0"/>
              <a:t>13</a:t>
            </a:fld>
            <a:endParaRPr lang="en-US"/>
          </a:p>
        </p:txBody>
      </p:sp>
    </p:spTree>
    <p:extLst>
      <p:ext uri="{BB962C8B-B14F-4D97-AF65-F5344CB8AC3E}">
        <p14:creationId xmlns:p14="http://schemas.microsoft.com/office/powerpoint/2010/main" val="273689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4F63D-EC28-0EC8-1075-6A567B3D1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4A3FD-5CEA-06A8-DA1C-664F741AE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170A4-3F39-CB9F-401A-D6E0C670D8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8D8540-21E1-8567-2B96-15D19EED03FB}"/>
              </a:ext>
            </a:extLst>
          </p:cNvPr>
          <p:cNvSpPr>
            <a:spLocks noGrp="1"/>
          </p:cNvSpPr>
          <p:nvPr>
            <p:ph type="sldNum" sz="quarter" idx="5"/>
          </p:nvPr>
        </p:nvSpPr>
        <p:spPr/>
        <p:txBody>
          <a:bodyPr/>
          <a:lstStyle/>
          <a:p>
            <a:fld id="{4DAE01B5-D52E-4147-A8F7-F79E80A7460D}" type="slidenum">
              <a:rPr lang="en-US" smtClean="0"/>
              <a:t>3</a:t>
            </a:fld>
            <a:endParaRPr lang="en-US"/>
          </a:p>
        </p:txBody>
      </p:sp>
    </p:spTree>
    <p:extLst>
      <p:ext uri="{BB962C8B-B14F-4D97-AF65-F5344CB8AC3E}">
        <p14:creationId xmlns:p14="http://schemas.microsoft.com/office/powerpoint/2010/main" val="86072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54089-F53C-B4E0-C95C-269D08F6AA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33C7F-3E33-8D77-4352-982A57C6D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5786F-96FD-BF73-5400-D712653F23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3B7C16-835D-568F-5789-62B7AC569EBA}"/>
              </a:ext>
            </a:extLst>
          </p:cNvPr>
          <p:cNvSpPr>
            <a:spLocks noGrp="1"/>
          </p:cNvSpPr>
          <p:nvPr>
            <p:ph type="sldNum" sz="quarter" idx="5"/>
          </p:nvPr>
        </p:nvSpPr>
        <p:spPr/>
        <p:txBody>
          <a:bodyPr/>
          <a:lstStyle/>
          <a:p>
            <a:fld id="{4DAE01B5-D52E-4147-A8F7-F79E80A7460D}" type="slidenum">
              <a:rPr lang="en-US" smtClean="0"/>
              <a:t>4</a:t>
            </a:fld>
            <a:endParaRPr lang="en-US"/>
          </a:p>
        </p:txBody>
      </p:sp>
    </p:spTree>
    <p:extLst>
      <p:ext uri="{BB962C8B-B14F-4D97-AF65-F5344CB8AC3E}">
        <p14:creationId xmlns:p14="http://schemas.microsoft.com/office/powerpoint/2010/main" val="1892308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33901-B778-6B7D-07EB-D5A0F86F31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845E2-C970-C720-3872-96743BAFC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15D6F-0EDF-6953-3F8B-B497E69EC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0AB667-298D-1F2F-DA98-247B13D4022B}"/>
              </a:ext>
            </a:extLst>
          </p:cNvPr>
          <p:cNvSpPr>
            <a:spLocks noGrp="1"/>
          </p:cNvSpPr>
          <p:nvPr>
            <p:ph type="sldNum" sz="quarter" idx="5"/>
          </p:nvPr>
        </p:nvSpPr>
        <p:spPr/>
        <p:txBody>
          <a:bodyPr/>
          <a:lstStyle/>
          <a:p>
            <a:fld id="{4DAE01B5-D52E-4147-A8F7-F79E80A7460D}" type="slidenum">
              <a:rPr lang="en-US" smtClean="0"/>
              <a:t>5</a:t>
            </a:fld>
            <a:endParaRPr lang="en-US"/>
          </a:p>
        </p:txBody>
      </p:sp>
    </p:spTree>
    <p:extLst>
      <p:ext uri="{BB962C8B-B14F-4D97-AF65-F5344CB8AC3E}">
        <p14:creationId xmlns:p14="http://schemas.microsoft.com/office/powerpoint/2010/main" val="166475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A1FC-2F2A-0101-E05C-E2B0591E8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B7AAD-0519-FB26-958F-65BF68C971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69E4E-9F6C-8A32-80BF-E1D688AF82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8EE7D6-FBFE-A57A-ACCD-C8FCCB90CA85}"/>
              </a:ext>
            </a:extLst>
          </p:cNvPr>
          <p:cNvSpPr>
            <a:spLocks noGrp="1"/>
          </p:cNvSpPr>
          <p:nvPr>
            <p:ph type="sldNum" sz="quarter" idx="5"/>
          </p:nvPr>
        </p:nvSpPr>
        <p:spPr/>
        <p:txBody>
          <a:bodyPr/>
          <a:lstStyle/>
          <a:p>
            <a:fld id="{4DAE01B5-D52E-4147-A8F7-F79E80A7460D}" type="slidenum">
              <a:rPr lang="en-US" smtClean="0"/>
              <a:t>6</a:t>
            </a:fld>
            <a:endParaRPr lang="en-US"/>
          </a:p>
        </p:txBody>
      </p:sp>
    </p:spTree>
    <p:extLst>
      <p:ext uri="{BB962C8B-B14F-4D97-AF65-F5344CB8AC3E}">
        <p14:creationId xmlns:p14="http://schemas.microsoft.com/office/powerpoint/2010/main" val="4197779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E66CC-FFBC-8142-6939-D4B37E49B8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863E9-A156-CD19-0EE1-6A5684555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40B5D9-3EBA-B5A4-146B-54D1019599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2E27B-B97D-0836-34F2-62034FB1FE0F}"/>
              </a:ext>
            </a:extLst>
          </p:cNvPr>
          <p:cNvSpPr>
            <a:spLocks noGrp="1"/>
          </p:cNvSpPr>
          <p:nvPr>
            <p:ph type="sldNum" sz="quarter" idx="5"/>
          </p:nvPr>
        </p:nvSpPr>
        <p:spPr/>
        <p:txBody>
          <a:bodyPr/>
          <a:lstStyle/>
          <a:p>
            <a:fld id="{4DAE01B5-D52E-4147-A8F7-F79E80A7460D}" type="slidenum">
              <a:rPr lang="en-US" smtClean="0"/>
              <a:t>7</a:t>
            </a:fld>
            <a:endParaRPr lang="en-US"/>
          </a:p>
        </p:txBody>
      </p:sp>
    </p:spTree>
    <p:extLst>
      <p:ext uri="{BB962C8B-B14F-4D97-AF65-F5344CB8AC3E}">
        <p14:creationId xmlns:p14="http://schemas.microsoft.com/office/powerpoint/2010/main" val="149759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816EB-85BB-D3DD-D14C-0A220285BF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804DB-15F5-C98B-53B5-21393A0C3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3F920-703A-3146-20DF-35F17F8819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769660-4EA4-4633-1DC7-C85DF282FFB6}"/>
              </a:ext>
            </a:extLst>
          </p:cNvPr>
          <p:cNvSpPr>
            <a:spLocks noGrp="1"/>
          </p:cNvSpPr>
          <p:nvPr>
            <p:ph type="sldNum" sz="quarter" idx="5"/>
          </p:nvPr>
        </p:nvSpPr>
        <p:spPr/>
        <p:txBody>
          <a:bodyPr/>
          <a:lstStyle/>
          <a:p>
            <a:fld id="{4DAE01B5-D52E-4147-A8F7-F79E80A7460D}" type="slidenum">
              <a:rPr lang="en-US" smtClean="0"/>
              <a:t>8</a:t>
            </a:fld>
            <a:endParaRPr lang="en-US"/>
          </a:p>
        </p:txBody>
      </p:sp>
    </p:spTree>
    <p:extLst>
      <p:ext uri="{BB962C8B-B14F-4D97-AF65-F5344CB8AC3E}">
        <p14:creationId xmlns:p14="http://schemas.microsoft.com/office/powerpoint/2010/main" val="1358943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50197-A7A5-32E3-6047-6F8357916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9FCEA-EF16-4BC3-4541-AC0C45B15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013F1-B04D-2AA8-D124-8E6DDF96C4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051A71-21C7-366B-DF79-3E33D151427B}"/>
              </a:ext>
            </a:extLst>
          </p:cNvPr>
          <p:cNvSpPr>
            <a:spLocks noGrp="1"/>
          </p:cNvSpPr>
          <p:nvPr>
            <p:ph type="sldNum" sz="quarter" idx="5"/>
          </p:nvPr>
        </p:nvSpPr>
        <p:spPr/>
        <p:txBody>
          <a:bodyPr/>
          <a:lstStyle/>
          <a:p>
            <a:fld id="{4DAE01B5-D52E-4147-A8F7-F79E80A7460D}" type="slidenum">
              <a:rPr lang="en-US" smtClean="0"/>
              <a:t>9</a:t>
            </a:fld>
            <a:endParaRPr lang="en-US"/>
          </a:p>
        </p:txBody>
      </p:sp>
    </p:spTree>
    <p:extLst>
      <p:ext uri="{BB962C8B-B14F-4D97-AF65-F5344CB8AC3E}">
        <p14:creationId xmlns:p14="http://schemas.microsoft.com/office/powerpoint/2010/main" val="2893067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2FCB5-0EFA-2EAB-93E7-CD2602058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CC942-0309-29F5-D23E-4DE8EBBFB0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4A0C7-E07E-6BED-F27A-3E57959AFB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725785-D640-2A84-8E49-E7BDB83BACE0}"/>
              </a:ext>
            </a:extLst>
          </p:cNvPr>
          <p:cNvSpPr>
            <a:spLocks noGrp="1"/>
          </p:cNvSpPr>
          <p:nvPr>
            <p:ph type="sldNum" sz="quarter" idx="5"/>
          </p:nvPr>
        </p:nvSpPr>
        <p:spPr/>
        <p:txBody>
          <a:bodyPr/>
          <a:lstStyle/>
          <a:p>
            <a:fld id="{4DAE01B5-D52E-4147-A8F7-F79E80A7460D}" type="slidenum">
              <a:rPr lang="en-US" smtClean="0"/>
              <a:t>10</a:t>
            </a:fld>
            <a:endParaRPr lang="en-US"/>
          </a:p>
        </p:txBody>
      </p:sp>
    </p:spTree>
    <p:extLst>
      <p:ext uri="{BB962C8B-B14F-4D97-AF65-F5344CB8AC3E}">
        <p14:creationId xmlns:p14="http://schemas.microsoft.com/office/powerpoint/2010/main" val="329623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2B17E-7123-9006-6431-861F4E826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99987-E5E0-6773-BAB9-F84A534389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6DF65-97B5-F14F-7EC3-F2D322314409}"/>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C60EC9D1-295C-46F2-29F0-52131D0F1B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CD0F7-9496-A46B-B74E-842522681BE6}"/>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490467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628-C830-1590-24A2-0F6DCDAC63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49325A-ED80-07E5-4170-101B3489B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703A0-3FAA-7150-EF13-2ECFA2DCE38A}"/>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65C5456E-C330-8A70-FCF9-0FA886E9A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732E3-48F7-DF9D-FC6B-E999370D51BC}"/>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98738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4C445-CFF7-180C-61E8-DC59B8AAD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8486D1-DFA8-EBDB-3F54-A2739AA69B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9CA5D-5F05-43F4-0ECD-BC590EF491FA}"/>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28862511-856D-809C-EB45-8F8E00E92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81A1A-4690-94F7-F62D-D825AA55D99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5805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4A5A-D4F9-8DCE-6FF8-62B2146F7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745EE-65DE-2575-9BFF-F195F42F29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279B61-E0A4-8C0E-F1E8-D6045B67D368}"/>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4AA0D2A2-0185-A371-1549-45018D98B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B6DAF-90F0-577A-44DD-F8FE034AFD43}"/>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16926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612A-6EDB-8B06-1BE8-769B678D3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AB0A2-2FCC-9E10-F938-0F7C991223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C3829D-6BC7-4AE6-1A24-C82F498D039B}"/>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BC65D6A6-8EDF-9438-8013-19D9B4EAE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818CA-392C-CD69-4DC1-276DE97732E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19175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C3AD-9EF7-092A-E4E2-DF7E3BB01A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7D637-3E72-82FF-CA90-1CABDA2AF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4E4525-5659-A1C3-2B1E-92CF8C88C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AADF44-40E9-6E23-B2C4-1181315ED537}"/>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6" name="Footer Placeholder 5">
            <a:extLst>
              <a:ext uri="{FF2B5EF4-FFF2-40B4-BE49-F238E27FC236}">
                <a16:creationId xmlns:a16="http://schemas.microsoft.com/office/drawing/2014/main" id="{1E7C08BE-F1D8-DAA0-868E-24D122DD7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BE012-14E0-D4C3-13FA-91E068849C4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642641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F59D-B9FB-763F-291E-FF94F9E43B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D262D-E73A-B695-8DBD-EF8E6E758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6E198-C119-ED30-1235-5645C8B33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460847-99EC-32C1-0625-B655BEAD5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EDA94A-FC17-709F-8CAD-B6D7CD36BA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5897C-4E80-413D-5A05-5219B39BC780}"/>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8" name="Footer Placeholder 7">
            <a:extLst>
              <a:ext uri="{FF2B5EF4-FFF2-40B4-BE49-F238E27FC236}">
                <a16:creationId xmlns:a16="http://schemas.microsoft.com/office/drawing/2014/main" id="{52AB000F-1F2C-5FCE-8B13-4E9261CD30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AC1C69-B27D-67D4-BC1B-AC0ED0C93249}"/>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977100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7CB0-B87C-AAF7-674D-00C00F1040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0C74E0-CF06-52E8-E6FE-D4372464EC53}"/>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4" name="Footer Placeholder 3">
            <a:extLst>
              <a:ext uri="{FF2B5EF4-FFF2-40B4-BE49-F238E27FC236}">
                <a16:creationId xmlns:a16="http://schemas.microsoft.com/office/drawing/2014/main" id="{D4D730A0-C2E6-350F-63BC-75A15FEA9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35280-B8C1-73F6-57AB-63265C527370}"/>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36748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DF2CF-ED7A-9EFC-73B8-C4EC06AC4664}"/>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3" name="Footer Placeholder 2">
            <a:extLst>
              <a:ext uri="{FF2B5EF4-FFF2-40B4-BE49-F238E27FC236}">
                <a16:creationId xmlns:a16="http://schemas.microsoft.com/office/drawing/2014/main" id="{E8C727A2-00A1-A835-1852-D1D3D07F56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6254B-033E-F644-A70C-151D0793F5E8}"/>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389222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BC07-711D-66CF-DB58-BFD584E24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D6A42-7D82-96F8-3C24-0E79B75AE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706C39-5255-5899-525A-C6FBA25D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8EC3E-218D-64DB-E2A1-64ACB4F8ECB9}"/>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6" name="Footer Placeholder 5">
            <a:extLst>
              <a:ext uri="{FF2B5EF4-FFF2-40B4-BE49-F238E27FC236}">
                <a16:creationId xmlns:a16="http://schemas.microsoft.com/office/drawing/2014/main" id="{725470DC-AD32-3E7A-E4E9-E48476038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DE3F5-01EE-9F32-FA6C-1A48AE20B531}"/>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228113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659F-2355-FBE9-FE66-EF544E376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1430F0-DC16-1983-D726-6A33D8CB1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C2E41-6EE2-FA9F-34AB-EF94A0F7D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184E5-1968-93A4-DB7A-8C220A10EE5A}"/>
              </a:ext>
            </a:extLst>
          </p:cNvPr>
          <p:cNvSpPr>
            <a:spLocks noGrp="1"/>
          </p:cNvSpPr>
          <p:nvPr>
            <p:ph type="dt" sz="half" idx="10"/>
          </p:nvPr>
        </p:nvSpPr>
        <p:spPr/>
        <p:txBody>
          <a:bodyPr/>
          <a:lstStyle/>
          <a:p>
            <a:fld id="{B8CBA91D-CA13-43C7-BDE8-E1CE1C707EA6}" type="datetimeFigureOut">
              <a:rPr lang="en-US" smtClean="0"/>
              <a:t>5/13/2025</a:t>
            </a:fld>
            <a:endParaRPr lang="en-US"/>
          </a:p>
        </p:txBody>
      </p:sp>
      <p:sp>
        <p:nvSpPr>
          <p:cNvPr id="6" name="Footer Placeholder 5">
            <a:extLst>
              <a:ext uri="{FF2B5EF4-FFF2-40B4-BE49-F238E27FC236}">
                <a16:creationId xmlns:a16="http://schemas.microsoft.com/office/drawing/2014/main" id="{4017E91B-50AC-0CEA-38DE-0ACEB8ABAE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7AD8D-155B-D4EE-2CCD-1A6AB9EC4864}"/>
              </a:ext>
            </a:extLst>
          </p:cNvPr>
          <p:cNvSpPr>
            <a:spLocks noGrp="1"/>
          </p:cNvSpPr>
          <p:nvPr>
            <p:ph type="sldNum" sz="quarter" idx="12"/>
          </p:nvPr>
        </p:nvSpPr>
        <p:spPr/>
        <p:txBody>
          <a:bodyPr/>
          <a:lstStyle/>
          <a:p>
            <a:fld id="{FE5279BE-1FFC-4149-A490-CEA7011C8CB9}" type="slidenum">
              <a:rPr lang="en-US" smtClean="0"/>
              <a:t>‹#›</a:t>
            </a:fld>
            <a:endParaRPr lang="en-US"/>
          </a:p>
        </p:txBody>
      </p:sp>
    </p:spTree>
    <p:extLst>
      <p:ext uri="{BB962C8B-B14F-4D97-AF65-F5344CB8AC3E}">
        <p14:creationId xmlns:p14="http://schemas.microsoft.com/office/powerpoint/2010/main" val="1235779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9720B-80F2-C027-F9ED-37A04B65B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CFB6B2-1E3C-2867-A801-99CF7156C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909A5-1E02-644C-A0B7-ECF4CDB30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CBA91D-CA13-43C7-BDE8-E1CE1C707EA6}" type="datetimeFigureOut">
              <a:rPr lang="en-US" smtClean="0"/>
              <a:t>5/13/2025</a:t>
            </a:fld>
            <a:endParaRPr lang="en-US"/>
          </a:p>
        </p:txBody>
      </p:sp>
      <p:sp>
        <p:nvSpPr>
          <p:cNvPr id="5" name="Footer Placeholder 4">
            <a:extLst>
              <a:ext uri="{FF2B5EF4-FFF2-40B4-BE49-F238E27FC236}">
                <a16:creationId xmlns:a16="http://schemas.microsoft.com/office/drawing/2014/main" id="{07F7AEC0-5039-E0DD-14D4-6DAB32290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E84634-B67B-1597-59DE-D2F7A9250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5279BE-1FFC-4149-A490-CEA7011C8CB9}" type="slidenum">
              <a:rPr lang="en-US" smtClean="0"/>
              <a:t>‹#›</a:t>
            </a:fld>
            <a:endParaRPr lang="en-US"/>
          </a:p>
        </p:txBody>
      </p:sp>
    </p:spTree>
    <p:extLst>
      <p:ext uri="{BB962C8B-B14F-4D97-AF65-F5344CB8AC3E}">
        <p14:creationId xmlns:p14="http://schemas.microsoft.com/office/powerpoint/2010/main" val="2447499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unity3d.com/Packages/com.unity.inputsystem@1.14/manual/Installation.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and white cube with a white number&#10;&#10;AI-generated content may be incorrect.">
            <a:extLst>
              <a:ext uri="{FF2B5EF4-FFF2-40B4-BE49-F238E27FC236}">
                <a16:creationId xmlns:a16="http://schemas.microsoft.com/office/drawing/2014/main" id="{095FF9F6-ABB5-12F0-DEA4-112B739D139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59" b="91358" l="9983" r="89974">
                        <a14:foregroundMark x1="50955" y1="9336" x2="48220" y2="10108"/>
                        <a14:foregroundMark x1="50304" y1="90201" x2="49219" y2="91358"/>
                      </a14:backgroundRemoval>
                    </a14:imgEffect>
                  </a14:imgLayer>
                </a14:imgProps>
              </a:ext>
              <a:ext uri="{28A0092B-C50C-407E-A947-70E740481C1C}">
                <a14:useLocalDpi xmlns:a14="http://schemas.microsoft.com/office/drawing/2010/main" val="0"/>
              </a:ext>
            </a:extLst>
          </a:blip>
          <a:stretch>
            <a:fillRect/>
          </a:stretch>
        </p:blipFill>
        <p:spPr>
          <a:xfrm>
            <a:off x="5536096" y="1500299"/>
            <a:ext cx="6192357" cy="3483201"/>
          </a:xfrm>
          <a:prstGeom prst="rect">
            <a:avLst/>
          </a:prstGeom>
          <a:effectLst>
            <a:outerShdw blurRad="165100" dir="5400000" sx="90000" sy="-19000" rotWithShape="0">
              <a:prstClr val="black">
                <a:alpha val="22000"/>
              </a:prstClr>
            </a:outerShdw>
          </a:effectLst>
        </p:spPr>
      </p:pic>
      <p:sp>
        <p:nvSpPr>
          <p:cNvPr id="6" name="TextBox 5">
            <a:extLst>
              <a:ext uri="{FF2B5EF4-FFF2-40B4-BE49-F238E27FC236}">
                <a16:creationId xmlns:a16="http://schemas.microsoft.com/office/drawing/2014/main" id="{5E182A78-5950-0814-B675-EC3F5BE7384D}"/>
              </a:ext>
            </a:extLst>
          </p:cNvPr>
          <p:cNvSpPr txBox="1"/>
          <p:nvPr/>
        </p:nvSpPr>
        <p:spPr>
          <a:xfrm>
            <a:off x="1364468" y="1575281"/>
            <a:ext cx="3855508" cy="1938992"/>
          </a:xfrm>
          <a:prstGeom prst="rect">
            <a:avLst/>
          </a:prstGeom>
          <a:noFill/>
        </p:spPr>
        <p:txBody>
          <a:bodyPr wrap="square" rtlCol="0">
            <a:spAutoFit/>
          </a:bodyPr>
          <a:lstStyle/>
          <a:p>
            <a:r>
              <a:rPr lang="en-US" sz="6000" dirty="0">
                <a:latin typeface="Roboto Black" panose="02000000000000000000" pitchFamily="2" charset="0"/>
                <a:ea typeface="Roboto Black" panose="02000000000000000000" pitchFamily="2" charset="0"/>
              </a:rPr>
              <a:t>Unity For Academia</a:t>
            </a:r>
          </a:p>
        </p:txBody>
      </p:sp>
      <p:sp>
        <p:nvSpPr>
          <p:cNvPr id="7" name="TextBox 6">
            <a:extLst>
              <a:ext uri="{FF2B5EF4-FFF2-40B4-BE49-F238E27FC236}">
                <a16:creationId xmlns:a16="http://schemas.microsoft.com/office/drawing/2014/main" id="{3C525595-22CA-7C51-B4CD-ACCB228E4313}"/>
              </a:ext>
            </a:extLst>
          </p:cNvPr>
          <p:cNvSpPr txBox="1"/>
          <p:nvPr/>
        </p:nvSpPr>
        <p:spPr>
          <a:xfrm>
            <a:off x="1364466" y="3576082"/>
            <a:ext cx="3684861" cy="523220"/>
          </a:xfrm>
          <a:prstGeom prst="rect">
            <a:avLst/>
          </a:prstGeom>
          <a:noFill/>
        </p:spPr>
        <p:txBody>
          <a:bodyPr wrap="square" rtlCol="0">
            <a:spAutoFit/>
          </a:bodyPr>
          <a:lstStyle/>
          <a:p>
            <a:r>
              <a:rPr lang="en-US" sz="2800" dirty="0">
                <a:latin typeface="Roboto Medium" panose="02000000000000000000" pitchFamily="2" charset="0"/>
                <a:ea typeface="Roboto Medium" panose="02000000000000000000" pitchFamily="2" charset="0"/>
              </a:rPr>
              <a:t>VR &amp; Data Read/Write</a:t>
            </a:r>
            <a:endParaRPr lang="en-US" sz="2800" dirty="0"/>
          </a:p>
        </p:txBody>
      </p:sp>
      <p:sp>
        <p:nvSpPr>
          <p:cNvPr id="8" name="TextBox 7">
            <a:extLst>
              <a:ext uri="{FF2B5EF4-FFF2-40B4-BE49-F238E27FC236}">
                <a16:creationId xmlns:a16="http://schemas.microsoft.com/office/drawing/2014/main" id="{759AEF28-561C-4E7A-5CBD-26E8C023C5AE}"/>
              </a:ext>
            </a:extLst>
          </p:cNvPr>
          <p:cNvSpPr txBox="1"/>
          <p:nvPr/>
        </p:nvSpPr>
        <p:spPr>
          <a:xfrm>
            <a:off x="1364468" y="4283968"/>
            <a:ext cx="2997929"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Spring 2025 – Week 9</a:t>
            </a:r>
          </a:p>
        </p:txBody>
      </p:sp>
      <p:sp>
        <p:nvSpPr>
          <p:cNvPr id="2" name="TextBox 1">
            <a:extLst>
              <a:ext uri="{FF2B5EF4-FFF2-40B4-BE49-F238E27FC236}">
                <a16:creationId xmlns:a16="http://schemas.microsoft.com/office/drawing/2014/main" id="{20A81468-01E4-203A-6907-D210C8968862}"/>
              </a:ext>
            </a:extLst>
          </p:cNvPr>
          <p:cNvSpPr txBox="1"/>
          <p:nvPr/>
        </p:nvSpPr>
        <p:spPr>
          <a:xfrm>
            <a:off x="1364468" y="4653300"/>
            <a:ext cx="2455046"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rPr>
              <a:t>Iman Noferesti</a:t>
            </a:r>
          </a:p>
        </p:txBody>
      </p:sp>
    </p:spTree>
    <p:extLst>
      <p:ext uri="{BB962C8B-B14F-4D97-AF65-F5344CB8AC3E}">
        <p14:creationId xmlns:p14="http://schemas.microsoft.com/office/powerpoint/2010/main" val="301547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1ED0DC-5525-79F4-905B-B91CD54A196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EB2713-507A-64FE-0596-65508CF9F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6C73206-5DBA-ED70-0D16-93617B615732}"/>
              </a:ext>
            </a:extLst>
          </p:cNvPr>
          <p:cNvSpPr txBox="1"/>
          <p:nvPr/>
        </p:nvSpPr>
        <p:spPr>
          <a:xfrm>
            <a:off x="680830" y="72193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Setup For VR</a:t>
            </a:r>
          </a:p>
        </p:txBody>
      </p:sp>
      <p:sp>
        <p:nvSpPr>
          <p:cNvPr id="7" name="TextBox 6">
            <a:extLst>
              <a:ext uri="{FF2B5EF4-FFF2-40B4-BE49-F238E27FC236}">
                <a16:creationId xmlns:a16="http://schemas.microsoft.com/office/drawing/2014/main" id="{937827C4-B01B-FE17-1C92-91C0AF907BCA}"/>
              </a:ext>
            </a:extLst>
          </p:cNvPr>
          <p:cNvSpPr txBox="1"/>
          <p:nvPr/>
        </p:nvSpPr>
        <p:spPr>
          <a:xfrm>
            <a:off x="680829" y="3128247"/>
            <a:ext cx="4907171" cy="1323439"/>
          </a:xfrm>
          <a:prstGeom prst="rect">
            <a:avLst/>
          </a:prstGeom>
          <a:noFill/>
        </p:spPr>
        <p:txBody>
          <a:bodyPr wrap="square" rtlCol="0">
            <a:spAutoFit/>
          </a:bodyPr>
          <a:lstStyle/>
          <a:p>
            <a:r>
              <a:rPr lang="en-US" sz="1600" b="1" i="0" dirty="0">
                <a:effectLst/>
                <a:latin typeface="Inter"/>
              </a:rPr>
              <a:t>Add an Action-based XR Origin to the scene.</a:t>
            </a:r>
          </a:p>
          <a:p>
            <a:pPr marL="342900" indent="-342900">
              <a:buFont typeface="+mj-lt"/>
              <a:buAutoNum type="arabicPeriod" startAt="4"/>
            </a:pPr>
            <a:r>
              <a:rPr lang="en-US" sz="1600" b="0" i="0" dirty="0">
                <a:solidFill>
                  <a:srgbClr val="333333"/>
                </a:solidFill>
                <a:effectLst/>
                <a:latin typeface="Inter"/>
              </a:rPr>
              <a:t>Add an action-based XR Rig to your scene:</a:t>
            </a:r>
          </a:p>
          <a:p>
            <a:pPr marL="800100" lvl="1" indent="-342900">
              <a:buFont typeface="Arial" panose="020B0604020202020204" pitchFamily="34" charset="0"/>
              <a:buChar char="•"/>
            </a:pPr>
            <a:r>
              <a:rPr lang="en-US" sz="1600" b="0" i="0" dirty="0">
                <a:solidFill>
                  <a:srgbClr val="333333"/>
                </a:solidFill>
                <a:effectLst/>
                <a:latin typeface="Inter"/>
              </a:rPr>
              <a:t>In the Hierarchy, right-click to create an </a:t>
            </a:r>
            <a:r>
              <a:rPr lang="en-US" sz="1600" b="1" i="0" dirty="0">
                <a:solidFill>
                  <a:srgbClr val="333333"/>
                </a:solidFill>
                <a:effectLst/>
                <a:latin typeface="Inter"/>
              </a:rPr>
              <a:t>XR </a:t>
            </a:r>
            <a:r>
              <a:rPr lang="en-US" sz="1600" b="0" i="0" dirty="0">
                <a:solidFill>
                  <a:srgbClr val="333333"/>
                </a:solidFill>
                <a:effectLst/>
                <a:latin typeface="Inter"/>
              </a:rPr>
              <a:t>&gt;</a:t>
            </a:r>
            <a:r>
              <a:rPr lang="en-US" sz="1600" b="1" i="0" dirty="0">
                <a:solidFill>
                  <a:srgbClr val="333333"/>
                </a:solidFill>
                <a:effectLst/>
                <a:latin typeface="Inter"/>
              </a:rPr>
              <a:t> XR Origin (VR).</a:t>
            </a:r>
            <a:endParaRPr lang="en-US" sz="1600" b="0" i="0" dirty="0">
              <a:solidFill>
                <a:srgbClr val="333333"/>
              </a:solidFill>
              <a:effectLst/>
              <a:latin typeface="Inter"/>
            </a:endParaRPr>
          </a:p>
          <a:p>
            <a:pPr marL="1257300" lvl="2" indent="-342900">
              <a:buFont typeface="Arial" panose="020B0604020202020204" pitchFamily="34" charset="0"/>
              <a:buChar char="•"/>
            </a:pPr>
            <a:r>
              <a:rPr lang="en-US" sz="1600" b="0" i="0" dirty="0">
                <a:solidFill>
                  <a:srgbClr val="333333"/>
                </a:solidFill>
                <a:effectLst/>
                <a:latin typeface="Inter"/>
              </a:rPr>
              <a:t>This object contains the camera.</a:t>
            </a:r>
          </a:p>
        </p:txBody>
      </p:sp>
      <p:grpSp>
        <p:nvGrpSpPr>
          <p:cNvPr id="2" name="Group 1">
            <a:extLst>
              <a:ext uri="{FF2B5EF4-FFF2-40B4-BE49-F238E27FC236}">
                <a16:creationId xmlns:a16="http://schemas.microsoft.com/office/drawing/2014/main" id="{C677B1C3-CBD8-9BDF-815E-A1F556B46918}"/>
              </a:ext>
            </a:extLst>
          </p:cNvPr>
          <p:cNvGrpSpPr/>
          <p:nvPr/>
        </p:nvGrpSpPr>
        <p:grpSpPr>
          <a:xfrm>
            <a:off x="6218448" y="1963648"/>
            <a:ext cx="5340056" cy="2930704"/>
            <a:chOff x="6218448" y="979678"/>
            <a:chExt cx="5340056" cy="2930704"/>
          </a:xfrm>
        </p:grpSpPr>
        <p:pic>
          <p:nvPicPr>
            <p:cNvPr id="3" name="Picture 2">
              <a:extLst>
                <a:ext uri="{FF2B5EF4-FFF2-40B4-BE49-F238E27FC236}">
                  <a16:creationId xmlns:a16="http://schemas.microsoft.com/office/drawing/2014/main" id="{38509A13-28E0-6A5F-300A-9E7201DA370E}"/>
                </a:ext>
              </a:extLst>
            </p:cNvPr>
            <p:cNvPicPr>
              <a:picLocks noChangeAspect="1"/>
            </p:cNvPicPr>
            <p:nvPr/>
          </p:nvPicPr>
          <p:blipFill>
            <a:blip r:embed="rId3"/>
            <a:stretch>
              <a:fillRect/>
            </a:stretch>
          </p:blipFill>
          <p:spPr>
            <a:xfrm>
              <a:off x="6218448" y="979678"/>
              <a:ext cx="5340056" cy="2930704"/>
            </a:xfrm>
            <a:prstGeom prst="rect">
              <a:avLst/>
            </a:prstGeom>
          </p:spPr>
        </p:pic>
        <p:sp>
          <p:nvSpPr>
            <p:cNvPr id="4" name="Rectangle 3">
              <a:extLst>
                <a:ext uri="{FF2B5EF4-FFF2-40B4-BE49-F238E27FC236}">
                  <a16:creationId xmlns:a16="http://schemas.microsoft.com/office/drawing/2014/main" id="{51599346-D0D6-9D0E-0C69-52706F7105C7}"/>
                </a:ext>
              </a:extLst>
            </p:cNvPr>
            <p:cNvSpPr/>
            <p:nvPr/>
          </p:nvSpPr>
          <p:spPr>
            <a:xfrm>
              <a:off x="8414871" y="3669553"/>
              <a:ext cx="3096300" cy="240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A307E-D6A0-3DDA-3D9E-FF4D8614FFDB}"/>
                </a:ext>
              </a:extLst>
            </p:cNvPr>
            <p:cNvSpPr/>
            <p:nvPr/>
          </p:nvSpPr>
          <p:spPr>
            <a:xfrm>
              <a:off x="6218448" y="3669553"/>
              <a:ext cx="1795999" cy="240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412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DB5101-47BD-EB3F-032D-30DA7BBE651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5D978B-B865-90BE-8A50-0E6FA9466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0A2326E-CC84-1EA1-4242-87DA41A7844B}"/>
              </a:ext>
            </a:extLst>
          </p:cNvPr>
          <p:cNvSpPr txBox="1"/>
          <p:nvPr/>
        </p:nvSpPr>
        <p:spPr>
          <a:xfrm>
            <a:off x="630509" y="636288"/>
            <a:ext cx="1968918" cy="1200329"/>
          </a:xfrm>
          <a:prstGeom prst="rect">
            <a:avLst/>
          </a:prstGeom>
          <a:noFill/>
        </p:spPr>
        <p:txBody>
          <a:bodyPr wrap="square" rtlCol="0">
            <a:spAutoFit/>
          </a:bodyPr>
          <a:lstStyle/>
          <a:p>
            <a:r>
              <a:rPr lang="en-US" sz="3600" dirty="0">
                <a:solidFill>
                  <a:schemeClr val="accent2"/>
                </a:solidFill>
                <a:latin typeface="Roboto Black" panose="02000000000000000000" pitchFamily="2" charset="0"/>
                <a:ea typeface="Roboto Black" panose="02000000000000000000" pitchFamily="2" charset="0"/>
              </a:rPr>
              <a:t>Data </a:t>
            </a:r>
          </a:p>
          <a:p>
            <a:r>
              <a:rPr lang="en-US" sz="3600" dirty="0">
                <a:solidFill>
                  <a:schemeClr val="accent2"/>
                </a:solidFill>
                <a:latin typeface="Roboto Black" panose="02000000000000000000" pitchFamily="2" charset="0"/>
                <a:ea typeface="Roboto Black" panose="02000000000000000000" pitchFamily="2" charset="0"/>
              </a:rPr>
              <a:t>Writing</a:t>
            </a:r>
          </a:p>
        </p:txBody>
      </p:sp>
      <p:sp>
        <p:nvSpPr>
          <p:cNvPr id="7" name="TextBox 6">
            <a:extLst>
              <a:ext uri="{FF2B5EF4-FFF2-40B4-BE49-F238E27FC236}">
                <a16:creationId xmlns:a16="http://schemas.microsoft.com/office/drawing/2014/main" id="{6EA638D8-3517-F012-A7D4-255E126D5622}"/>
              </a:ext>
            </a:extLst>
          </p:cNvPr>
          <p:cNvSpPr txBox="1"/>
          <p:nvPr/>
        </p:nvSpPr>
        <p:spPr>
          <a:xfrm>
            <a:off x="680829" y="2274838"/>
            <a:ext cx="4907171" cy="2308324"/>
          </a:xfrm>
          <a:prstGeom prst="rect">
            <a:avLst/>
          </a:prstGeom>
          <a:noFill/>
        </p:spPr>
        <p:txBody>
          <a:bodyPr wrap="square" rtlCol="0">
            <a:spAutoFit/>
          </a:bodyPr>
          <a:lstStyle/>
          <a:p>
            <a:r>
              <a:rPr lang="en-US" sz="1600" i="0" dirty="0">
                <a:effectLst/>
                <a:latin typeface="Inter"/>
              </a:rPr>
              <a:t>If you're working in Unity and need to save data every frame while making sure it’s kept when the app closes, here’s how you can approach it:</a:t>
            </a:r>
          </a:p>
          <a:p>
            <a:pPr marL="285750" indent="-285750">
              <a:buFont typeface="Arial" panose="020B0604020202020204" pitchFamily="34" charset="0"/>
              <a:buChar char="•"/>
            </a:pPr>
            <a:r>
              <a:rPr lang="en-US" sz="1600" b="1" dirty="0">
                <a:latin typeface="Inter"/>
              </a:rPr>
              <a:t>Gather the data as the game runs</a:t>
            </a:r>
            <a:r>
              <a:rPr lang="en-US" sz="1600" dirty="0">
                <a:latin typeface="Inter"/>
              </a:rPr>
              <a:t> (every frame using Update).</a:t>
            </a:r>
          </a:p>
          <a:p>
            <a:pPr marL="285750" indent="-285750">
              <a:buFont typeface="Arial" panose="020B0604020202020204" pitchFamily="34" charset="0"/>
              <a:buChar char="•"/>
            </a:pPr>
            <a:r>
              <a:rPr lang="en-US" sz="1600" b="1" dirty="0">
                <a:latin typeface="Inter"/>
              </a:rPr>
              <a:t>Keep it temporarily in memory</a:t>
            </a:r>
            <a:r>
              <a:rPr lang="en-US" sz="1600" dirty="0">
                <a:latin typeface="Inter"/>
              </a:rPr>
              <a:t> while the game is running.</a:t>
            </a:r>
          </a:p>
          <a:p>
            <a:pPr marL="285750" indent="-285750">
              <a:buFont typeface="Arial" panose="020B0604020202020204" pitchFamily="34" charset="0"/>
              <a:buChar char="•"/>
            </a:pPr>
            <a:r>
              <a:rPr lang="en-US" sz="1600" b="1" dirty="0">
                <a:latin typeface="Inter"/>
              </a:rPr>
              <a:t>Save it permanently to a file</a:t>
            </a:r>
            <a:r>
              <a:rPr lang="en-US" sz="1600" dirty="0">
                <a:latin typeface="Inter"/>
              </a:rPr>
              <a:t> when the game shuts down.</a:t>
            </a:r>
            <a:endParaRPr lang="en-US" sz="1600" i="0" dirty="0">
              <a:solidFill>
                <a:srgbClr val="333333"/>
              </a:solidFill>
              <a:effectLst/>
              <a:latin typeface="Inter"/>
            </a:endParaRPr>
          </a:p>
        </p:txBody>
      </p:sp>
      <p:pic>
        <p:nvPicPr>
          <p:cNvPr id="12" name="Picture 11">
            <a:extLst>
              <a:ext uri="{FF2B5EF4-FFF2-40B4-BE49-F238E27FC236}">
                <a16:creationId xmlns:a16="http://schemas.microsoft.com/office/drawing/2014/main" id="{07304425-DE52-F4BE-17AA-994A7159DE84}"/>
              </a:ext>
            </a:extLst>
          </p:cNvPr>
          <p:cNvPicPr>
            <a:picLocks noChangeAspect="1"/>
          </p:cNvPicPr>
          <p:nvPr/>
        </p:nvPicPr>
        <p:blipFill>
          <a:blip r:embed="rId3"/>
          <a:stretch>
            <a:fillRect/>
          </a:stretch>
        </p:blipFill>
        <p:spPr>
          <a:xfrm>
            <a:off x="6066591" y="331598"/>
            <a:ext cx="5643770" cy="3540716"/>
          </a:xfrm>
          <a:prstGeom prst="rect">
            <a:avLst/>
          </a:prstGeom>
        </p:spPr>
      </p:pic>
      <p:pic>
        <p:nvPicPr>
          <p:cNvPr id="14" name="Picture 13">
            <a:extLst>
              <a:ext uri="{FF2B5EF4-FFF2-40B4-BE49-F238E27FC236}">
                <a16:creationId xmlns:a16="http://schemas.microsoft.com/office/drawing/2014/main" id="{E183D472-634C-7369-25C9-EDB2E10D5DAC}"/>
              </a:ext>
            </a:extLst>
          </p:cNvPr>
          <p:cNvPicPr>
            <a:picLocks noChangeAspect="1"/>
          </p:cNvPicPr>
          <p:nvPr/>
        </p:nvPicPr>
        <p:blipFill>
          <a:blip r:embed="rId4"/>
          <a:stretch>
            <a:fillRect/>
          </a:stretch>
        </p:blipFill>
        <p:spPr>
          <a:xfrm>
            <a:off x="6094476" y="3976894"/>
            <a:ext cx="5951862" cy="2881106"/>
          </a:xfrm>
          <a:prstGeom prst="rect">
            <a:avLst/>
          </a:prstGeom>
        </p:spPr>
      </p:pic>
      <p:sp>
        <p:nvSpPr>
          <p:cNvPr id="15" name="Rectangle 14">
            <a:extLst>
              <a:ext uri="{FF2B5EF4-FFF2-40B4-BE49-F238E27FC236}">
                <a16:creationId xmlns:a16="http://schemas.microsoft.com/office/drawing/2014/main" id="{615605C5-FF1C-20DB-8FDB-107B0FA886C0}"/>
              </a:ext>
            </a:extLst>
          </p:cNvPr>
          <p:cNvSpPr/>
          <p:nvPr/>
        </p:nvSpPr>
        <p:spPr>
          <a:xfrm>
            <a:off x="6262777" y="5566913"/>
            <a:ext cx="4416725" cy="10179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Right Arrow 16">
            <a:extLst>
              <a:ext uri="{FF2B5EF4-FFF2-40B4-BE49-F238E27FC236}">
                <a16:creationId xmlns:a16="http://schemas.microsoft.com/office/drawing/2014/main" id="{2937F72E-0B94-AA17-147B-8A8D989E17C2}"/>
              </a:ext>
            </a:extLst>
          </p:cNvPr>
          <p:cNvSpPr/>
          <p:nvPr/>
        </p:nvSpPr>
        <p:spPr>
          <a:xfrm>
            <a:off x="3203276" y="5566913"/>
            <a:ext cx="2691442" cy="833887"/>
          </a:xfrm>
          <a:prstGeom prst="rightArrowCallou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Gathering and Saving the data temporarily</a:t>
            </a:r>
          </a:p>
        </p:txBody>
      </p:sp>
      <p:sp>
        <p:nvSpPr>
          <p:cNvPr id="18" name="Rectangle 17">
            <a:extLst>
              <a:ext uri="{FF2B5EF4-FFF2-40B4-BE49-F238E27FC236}">
                <a16:creationId xmlns:a16="http://schemas.microsoft.com/office/drawing/2014/main" id="{3261FBA2-EE62-C031-41B9-A5C2FF70885A}"/>
              </a:ext>
            </a:extLst>
          </p:cNvPr>
          <p:cNvSpPr/>
          <p:nvPr/>
        </p:nvSpPr>
        <p:spPr>
          <a:xfrm>
            <a:off x="7096664" y="1236453"/>
            <a:ext cx="1063925" cy="2127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62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CF7C25-8A7B-386C-239B-0A3FB54A78C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652FFB-CDC2-2830-2852-B7BD59E8D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Right Arrow 16">
            <a:extLst>
              <a:ext uri="{FF2B5EF4-FFF2-40B4-BE49-F238E27FC236}">
                <a16:creationId xmlns:a16="http://schemas.microsoft.com/office/drawing/2014/main" id="{3D7E1906-A8B6-595B-2CDC-DAE973145DC6}"/>
              </a:ext>
            </a:extLst>
          </p:cNvPr>
          <p:cNvSpPr/>
          <p:nvPr/>
        </p:nvSpPr>
        <p:spPr>
          <a:xfrm rot="5400000">
            <a:off x="6711897" y="1699845"/>
            <a:ext cx="2252888" cy="1696136"/>
          </a:xfrm>
          <a:prstGeom prst="rightArrowCallou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200" b="1" dirty="0"/>
              <a:t>Save it permanently to a file at exit time</a:t>
            </a:r>
          </a:p>
        </p:txBody>
      </p:sp>
      <p:pic>
        <p:nvPicPr>
          <p:cNvPr id="3" name="Picture 2">
            <a:extLst>
              <a:ext uri="{FF2B5EF4-FFF2-40B4-BE49-F238E27FC236}">
                <a16:creationId xmlns:a16="http://schemas.microsoft.com/office/drawing/2014/main" id="{E3D0A5B5-2321-0C4E-55EB-44B6A7454F8E}"/>
              </a:ext>
            </a:extLst>
          </p:cNvPr>
          <p:cNvPicPr>
            <a:picLocks noChangeAspect="1"/>
          </p:cNvPicPr>
          <p:nvPr/>
        </p:nvPicPr>
        <p:blipFill>
          <a:blip r:embed="rId3"/>
          <a:stretch>
            <a:fillRect/>
          </a:stretch>
        </p:blipFill>
        <p:spPr>
          <a:xfrm>
            <a:off x="327804" y="223398"/>
            <a:ext cx="6282906" cy="3141453"/>
          </a:xfrm>
          <a:prstGeom prst="rect">
            <a:avLst/>
          </a:prstGeom>
        </p:spPr>
      </p:pic>
      <p:pic>
        <p:nvPicPr>
          <p:cNvPr id="5" name="Picture 4">
            <a:extLst>
              <a:ext uri="{FF2B5EF4-FFF2-40B4-BE49-F238E27FC236}">
                <a16:creationId xmlns:a16="http://schemas.microsoft.com/office/drawing/2014/main" id="{3B17272E-EF51-EBC6-63B1-A6C545A0E5BB}"/>
              </a:ext>
            </a:extLst>
          </p:cNvPr>
          <p:cNvPicPr>
            <a:picLocks noChangeAspect="1"/>
          </p:cNvPicPr>
          <p:nvPr/>
        </p:nvPicPr>
        <p:blipFill>
          <a:blip r:embed="rId4"/>
          <a:stretch>
            <a:fillRect/>
          </a:stretch>
        </p:blipFill>
        <p:spPr>
          <a:xfrm>
            <a:off x="379563" y="3424138"/>
            <a:ext cx="4907171" cy="3343216"/>
          </a:xfrm>
          <a:prstGeom prst="rect">
            <a:avLst/>
          </a:prstGeom>
        </p:spPr>
      </p:pic>
      <p:pic>
        <p:nvPicPr>
          <p:cNvPr id="9" name="Picture 8">
            <a:extLst>
              <a:ext uri="{FF2B5EF4-FFF2-40B4-BE49-F238E27FC236}">
                <a16:creationId xmlns:a16="http://schemas.microsoft.com/office/drawing/2014/main" id="{8C4AAFED-0A11-7C7A-D329-C7C2912686F2}"/>
              </a:ext>
            </a:extLst>
          </p:cNvPr>
          <p:cNvPicPr>
            <a:picLocks noChangeAspect="1"/>
          </p:cNvPicPr>
          <p:nvPr/>
        </p:nvPicPr>
        <p:blipFill>
          <a:blip r:embed="rId5"/>
          <a:stretch>
            <a:fillRect/>
          </a:stretch>
        </p:blipFill>
        <p:spPr>
          <a:xfrm>
            <a:off x="6858000" y="3794677"/>
            <a:ext cx="4836543" cy="2252888"/>
          </a:xfrm>
          <a:prstGeom prst="rect">
            <a:avLst/>
          </a:prstGeom>
        </p:spPr>
      </p:pic>
      <p:sp>
        <p:nvSpPr>
          <p:cNvPr id="11" name="Rectangle 10">
            <a:extLst>
              <a:ext uri="{FF2B5EF4-FFF2-40B4-BE49-F238E27FC236}">
                <a16:creationId xmlns:a16="http://schemas.microsoft.com/office/drawing/2014/main" id="{5E4A452B-596F-12BA-BA07-BC4B789D5501}"/>
              </a:ext>
            </a:extLst>
          </p:cNvPr>
          <p:cNvSpPr/>
          <p:nvPr/>
        </p:nvSpPr>
        <p:spPr>
          <a:xfrm>
            <a:off x="1247955" y="868392"/>
            <a:ext cx="782128" cy="1897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E7858F-547D-D8B3-D60B-30B034E53569}"/>
              </a:ext>
            </a:extLst>
          </p:cNvPr>
          <p:cNvSpPr/>
          <p:nvPr/>
        </p:nvSpPr>
        <p:spPr>
          <a:xfrm>
            <a:off x="8798943" y="4629509"/>
            <a:ext cx="1541253" cy="1552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4D0429D-9B97-59B9-678C-1A15924B96F6}"/>
              </a:ext>
            </a:extLst>
          </p:cNvPr>
          <p:cNvSpPr/>
          <p:nvPr/>
        </p:nvSpPr>
        <p:spPr>
          <a:xfrm rot="1542019">
            <a:off x="10413070" y="4843899"/>
            <a:ext cx="1595996" cy="807980"/>
          </a:xfrm>
          <a:prstGeom prst="leftArrowCallou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A List contains all your data</a:t>
            </a:r>
          </a:p>
        </p:txBody>
      </p:sp>
    </p:spTree>
    <p:extLst>
      <p:ext uri="{BB962C8B-B14F-4D97-AF65-F5344CB8AC3E}">
        <p14:creationId xmlns:p14="http://schemas.microsoft.com/office/powerpoint/2010/main" val="25708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68144F-999B-F09B-E843-B51EBEAA43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9AFB66-4E17-9B6E-5C07-C1A6910C5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3BFB42-8269-7D5A-CAF8-E5A27126CE5F}"/>
              </a:ext>
            </a:extLst>
          </p:cNvPr>
          <p:cNvSpPr txBox="1"/>
          <p:nvPr/>
        </p:nvSpPr>
        <p:spPr>
          <a:xfrm>
            <a:off x="680829" y="742680"/>
            <a:ext cx="2739544" cy="1200329"/>
          </a:xfrm>
          <a:prstGeom prst="rect">
            <a:avLst/>
          </a:prstGeom>
          <a:noFill/>
        </p:spPr>
        <p:txBody>
          <a:bodyPr wrap="square" rtlCol="0">
            <a:spAutoFit/>
          </a:bodyPr>
          <a:lstStyle/>
          <a:p>
            <a:r>
              <a:rPr lang="en-US" sz="3600" dirty="0">
                <a:solidFill>
                  <a:schemeClr val="accent2"/>
                </a:solidFill>
                <a:latin typeface="Roboto Black" panose="02000000000000000000" pitchFamily="2" charset="0"/>
                <a:ea typeface="Roboto Black" panose="02000000000000000000" pitchFamily="2" charset="0"/>
              </a:rPr>
              <a:t>Data Reading</a:t>
            </a:r>
          </a:p>
        </p:txBody>
      </p:sp>
      <p:sp>
        <p:nvSpPr>
          <p:cNvPr id="7" name="TextBox 6">
            <a:extLst>
              <a:ext uri="{FF2B5EF4-FFF2-40B4-BE49-F238E27FC236}">
                <a16:creationId xmlns:a16="http://schemas.microsoft.com/office/drawing/2014/main" id="{D493192B-E6E0-E05D-2A6F-C93B20B1E74C}"/>
              </a:ext>
            </a:extLst>
          </p:cNvPr>
          <p:cNvSpPr txBox="1"/>
          <p:nvPr/>
        </p:nvSpPr>
        <p:spPr>
          <a:xfrm>
            <a:off x="680829" y="2767280"/>
            <a:ext cx="4535277" cy="1323439"/>
          </a:xfrm>
          <a:prstGeom prst="rect">
            <a:avLst/>
          </a:prstGeom>
          <a:noFill/>
        </p:spPr>
        <p:txBody>
          <a:bodyPr wrap="square" rtlCol="0">
            <a:spAutoFit/>
          </a:bodyPr>
          <a:lstStyle/>
          <a:p>
            <a:r>
              <a:rPr lang="en-US" sz="1600" i="0" dirty="0">
                <a:effectLst/>
                <a:latin typeface="Inter"/>
              </a:rPr>
              <a:t>To read lines from a CSV file in Unity, you can use C#'s built-in file reading functions like </a:t>
            </a:r>
            <a:r>
              <a:rPr lang="en-US" sz="1600" b="1" i="0" dirty="0" err="1">
                <a:effectLst/>
                <a:latin typeface="Inter"/>
              </a:rPr>
              <a:t>File.ReadAllLines</a:t>
            </a:r>
            <a:r>
              <a:rPr lang="en-US" sz="1600" b="1" i="0" dirty="0">
                <a:effectLst/>
                <a:latin typeface="Inter"/>
              </a:rPr>
              <a:t>() </a:t>
            </a:r>
            <a:r>
              <a:rPr lang="en-US" sz="1600" i="0" dirty="0">
                <a:effectLst/>
                <a:latin typeface="Inter"/>
              </a:rPr>
              <a:t>in combination with Unity’s </a:t>
            </a:r>
            <a:r>
              <a:rPr lang="en-US" sz="1600" b="1" i="0" dirty="0" err="1">
                <a:effectLst/>
                <a:latin typeface="Inter"/>
              </a:rPr>
              <a:t>TextAsset</a:t>
            </a:r>
            <a:r>
              <a:rPr lang="en-US" sz="1600" i="0" dirty="0">
                <a:effectLst/>
                <a:latin typeface="Inter"/>
              </a:rPr>
              <a:t> if the file is bundled with the game (e.g., in </a:t>
            </a:r>
            <a:r>
              <a:rPr lang="en-US" sz="1600" b="1" i="0" dirty="0">
                <a:effectLst/>
                <a:latin typeface="Inter"/>
              </a:rPr>
              <a:t>Resources</a:t>
            </a:r>
            <a:r>
              <a:rPr lang="en-US" sz="1600" i="0" dirty="0">
                <a:effectLst/>
                <a:latin typeface="Inter"/>
              </a:rPr>
              <a:t>).</a:t>
            </a:r>
            <a:endParaRPr lang="en-US" sz="1600" i="0" dirty="0">
              <a:solidFill>
                <a:srgbClr val="333333"/>
              </a:solidFill>
              <a:effectLst/>
              <a:latin typeface="Inter"/>
            </a:endParaRPr>
          </a:p>
        </p:txBody>
      </p:sp>
      <p:pic>
        <p:nvPicPr>
          <p:cNvPr id="5" name="Picture 4">
            <a:extLst>
              <a:ext uri="{FF2B5EF4-FFF2-40B4-BE49-F238E27FC236}">
                <a16:creationId xmlns:a16="http://schemas.microsoft.com/office/drawing/2014/main" id="{A4444AFC-22B0-1407-BE15-AA4F9949942C}"/>
              </a:ext>
            </a:extLst>
          </p:cNvPr>
          <p:cNvPicPr>
            <a:picLocks noChangeAspect="1"/>
          </p:cNvPicPr>
          <p:nvPr/>
        </p:nvPicPr>
        <p:blipFill>
          <a:blip r:embed="rId3"/>
          <a:stretch>
            <a:fillRect/>
          </a:stretch>
        </p:blipFill>
        <p:spPr>
          <a:xfrm>
            <a:off x="5433270" y="1836545"/>
            <a:ext cx="6423675" cy="3184908"/>
          </a:xfrm>
          <a:prstGeom prst="rect">
            <a:avLst/>
          </a:prstGeom>
        </p:spPr>
      </p:pic>
    </p:spTree>
    <p:extLst>
      <p:ext uri="{BB962C8B-B14F-4D97-AF65-F5344CB8AC3E}">
        <p14:creationId xmlns:p14="http://schemas.microsoft.com/office/powerpoint/2010/main" val="221918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8C296B-E5E1-ADE1-2B9D-B6F27C847D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D2E417-22A1-8DED-4923-1AE5BFEC9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0121A-D9E7-BC4C-7F67-F3E6E7BE957E}"/>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Input System</a:t>
            </a:r>
          </a:p>
        </p:txBody>
      </p:sp>
      <p:sp>
        <p:nvSpPr>
          <p:cNvPr id="7" name="TextBox 6">
            <a:extLst>
              <a:ext uri="{FF2B5EF4-FFF2-40B4-BE49-F238E27FC236}">
                <a16:creationId xmlns:a16="http://schemas.microsoft.com/office/drawing/2014/main" id="{0A4470A7-9020-CAF3-E750-1B9268EA3EE0}"/>
              </a:ext>
            </a:extLst>
          </p:cNvPr>
          <p:cNvSpPr txBox="1"/>
          <p:nvPr/>
        </p:nvSpPr>
        <p:spPr>
          <a:xfrm>
            <a:off x="686581" y="1562487"/>
            <a:ext cx="5409420"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33333"/>
                </a:solidFill>
                <a:latin typeface="-apple-system"/>
                <a:ea typeface="Roboto" panose="02000000000000000000" pitchFamily="2" charset="0"/>
              </a:rPr>
              <a:t>First, install the </a:t>
            </a:r>
            <a:r>
              <a:rPr lang="en-US" sz="1600" dirty="0">
                <a:solidFill>
                  <a:srgbClr val="333333"/>
                </a:solidFill>
                <a:latin typeface="-apple-system"/>
                <a:ea typeface="Roboto" panose="02000000000000000000" pitchFamily="2" charset="0"/>
                <a:hlinkClick r:id="rId3"/>
              </a:rPr>
              <a:t>Input System package</a:t>
            </a:r>
            <a:r>
              <a:rPr lang="en-US" sz="1600" dirty="0">
                <a:solidFill>
                  <a:srgbClr val="333333"/>
                </a:solidFill>
                <a:latin typeface="-apple-system"/>
                <a:ea typeface="Roboto" panose="02000000000000000000" pitchFamily="2" charset="0"/>
              </a:rPr>
              <a:t>.</a:t>
            </a:r>
          </a:p>
          <a:p>
            <a:pPr marL="285750" indent="-285750">
              <a:buFont typeface="Arial" panose="020B0604020202020204" pitchFamily="34" charset="0"/>
              <a:buChar char="•"/>
            </a:pPr>
            <a:endParaRPr lang="en-US" sz="1600" dirty="0">
              <a:solidFill>
                <a:srgbClr val="333333"/>
              </a:solidFill>
              <a:latin typeface="-apple-system"/>
              <a:ea typeface="Roboto" panose="02000000000000000000" pitchFamily="2" charset="0"/>
            </a:endParaRPr>
          </a:p>
          <a:p>
            <a:pPr marL="285750" indent="-285750">
              <a:buFont typeface="Arial" panose="020B0604020202020204" pitchFamily="34" charset="0"/>
              <a:buChar char="•"/>
            </a:pPr>
            <a:r>
              <a:rPr lang="en-US" sz="1600" dirty="0">
                <a:solidFill>
                  <a:srgbClr val="333333"/>
                </a:solidFill>
                <a:latin typeface="-apple-system"/>
                <a:ea typeface="Roboto" panose="02000000000000000000" pitchFamily="2" charset="0"/>
              </a:rPr>
              <a:t>After you installed the input system package, you need to set up something called an </a:t>
            </a:r>
            <a:r>
              <a:rPr lang="en-US" sz="1600" b="1" dirty="0">
                <a:solidFill>
                  <a:srgbClr val="333333"/>
                </a:solidFill>
                <a:latin typeface="-apple-system"/>
                <a:ea typeface="Roboto" panose="02000000000000000000" pitchFamily="2" charset="0"/>
              </a:rPr>
              <a:t>Actions Asset </a:t>
            </a:r>
            <a:r>
              <a:rPr lang="en-US" sz="1600" dirty="0">
                <a:solidFill>
                  <a:srgbClr val="333333"/>
                </a:solidFill>
                <a:latin typeface="-apple-system"/>
                <a:ea typeface="Roboto" panose="02000000000000000000" pitchFamily="2" charset="0"/>
              </a:rPr>
              <a:t>to store your input settings.</a:t>
            </a:r>
          </a:p>
          <a:p>
            <a:pPr marL="285750" indent="-285750">
              <a:buFont typeface="Arial" panose="020B0604020202020204" pitchFamily="34" charset="0"/>
              <a:buChar char="•"/>
            </a:pPr>
            <a:endParaRPr lang="en-US" sz="1600" dirty="0">
              <a:solidFill>
                <a:srgbClr val="333333"/>
              </a:solidFill>
              <a:latin typeface="-apple-system"/>
              <a:ea typeface="Roboto" panose="02000000000000000000" pitchFamily="2" charset="0"/>
            </a:endParaRPr>
          </a:p>
          <a:p>
            <a:pPr marL="742950" lvl="1" indent="-285750">
              <a:buFont typeface="Arial" panose="020B0604020202020204" pitchFamily="34" charset="0"/>
              <a:buChar char="•"/>
            </a:pPr>
            <a:r>
              <a:rPr lang="en-US" sz="1600" dirty="0">
                <a:solidFill>
                  <a:srgbClr val="333333"/>
                </a:solidFill>
                <a:latin typeface="-apple-system"/>
                <a:ea typeface="Roboto" panose="02000000000000000000" pitchFamily="2" charset="0"/>
              </a:rPr>
              <a:t>To do this, open your </a:t>
            </a:r>
            <a:r>
              <a:rPr lang="en-US" sz="1600" b="1" dirty="0">
                <a:solidFill>
                  <a:srgbClr val="333333"/>
                </a:solidFill>
                <a:latin typeface="-apple-system"/>
                <a:ea typeface="Roboto" panose="02000000000000000000" pitchFamily="2" charset="0"/>
              </a:rPr>
              <a:t>project settings</a:t>
            </a:r>
            <a:r>
              <a:rPr lang="en-US" sz="1600" dirty="0">
                <a:solidFill>
                  <a:srgbClr val="333333"/>
                </a:solidFill>
                <a:latin typeface="-apple-system"/>
                <a:ea typeface="Roboto" panose="02000000000000000000" pitchFamily="2" charset="0"/>
              </a:rPr>
              <a:t>, find the </a:t>
            </a:r>
            <a:r>
              <a:rPr lang="en-US" sz="1600" b="1" dirty="0">
                <a:solidFill>
                  <a:srgbClr val="333333"/>
                </a:solidFill>
                <a:latin typeface="-apple-system"/>
                <a:ea typeface="Roboto" panose="02000000000000000000" pitchFamily="2" charset="0"/>
              </a:rPr>
              <a:t>Input System Package</a:t>
            </a:r>
            <a:r>
              <a:rPr lang="en-US" sz="1600" dirty="0">
                <a:solidFill>
                  <a:srgbClr val="333333"/>
                </a:solidFill>
                <a:latin typeface="-apple-system"/>
                <a:ea typeface="Roboto" panose="02000000000000000000" pitchFamily="2" charset="0"/>
              </a:rPr>
              <a:t> section, and go to </a:t>
            </a:r>
            <a:r>
              <a:rPr lang="en-US" sz="1600" b="1" dirty="0">
                <a:solidFill>
                  <a:srgbClr val="333333"/>
                </a:solidFill>
                <a:latin typeface="-apple-system"/>
                <a:ea typeface="Roboto" panose="02000000000000000000" pitchFamily="2" charset="0"/>
              </a:rPr>
              <a:t>Input Actions</a:t>
            </a:r>
            <a:r>
              <a:rPr lang="en-US" sz="1600" dirty="0">
                <a:solidFill>
                  <a:srgbClr val="333333"/>
                </a:solidFill>
                <a:latin typeface="-apple-system"/>
                <a:ea typeface="Roboto" panose="02000000000000000000" pitchFamily="2" charset="0"/>
              </a:rPr>
              <a:t>. Then, click the "</a:t>
            </a:r>
            <a:r>
              <a:rPr lang="en-US" sz="1600" b="1" dirty="0">
                <a:solidFill>
                  <a:srgbClr val="333333"/>
                </a:solidFill>
                <a:latin typeface="-apple-system"/>
                <a:ea typeface="Roboto" panose="02000000000000000000" pitchFamily="2" charset="0"/>
              </a:rPr>
              <a:t>Create and assign a default Actions Asset</a:t>
            </a:r>
            <a:r>
              <a:rPr lang="en-US" sz="1600" dirty="0">
                <a:solidFill>
                  <a:srgbClr val="333333"/>
                </a:solidFill>
                <a:latin typeface="-apple-system"/>
                <a:ea typeface="Roboto" panose="02000000000000000000" pitchFamily="2" charset="0"/>
              </a:rPr>
              <a:t>” for your project.</a:t>
            </a:r>
          </a:p>
          <a:p>
            <a:pPr marL="742950" lvl="1" indent="-285750">
              <a:buFont typeface="Arial" panose="020B0604020202020204" pitchFamily="34" charset="0"/>
              <a:buChar char="•"/>
            </a:pPr>
            <a:endParaRPr lang="en-US" sz="1600" dirty="0">
              <a:solidFill>
                <a:srgbClr val="333333"/>
              </a:solidFill>
              <a:latin typeface="-apple-system"/>
              <a:ea typeface="Roboto" panose="02000000000000000000" pitchFamily="2" charset="0"/>
            </a:endParaRPr>
          </a:p>
          <a:p>
            <a:pPr marL="285750" indent="-285750">
              <a:buFont typeface="Arial" panose="020B0604020202020204" pitchFamily="34" charset="0"/>
              <a:buChar char="•"/>
            </a:pPr>
            <a:r>
              <a:rPr lang="en-US" sz="1600" dirty="0">
                <a:solidFill>
                  <a:srgbClr val="333333"/>
                </a:solidFill>
                <a:latin typeface="-apple-system"/>
                <a:ea typeface="Roboto" panose="02000000000000000000" pitchFamily="2" charset="0"/>
              </a:rPr>
              <a:t>The </a:t>
            </a:r>
            <a:r>
              <a:rPr lang="en-US" sz="1600" b="1" dirty="0">
                <a:solidFill>
                  <a:srgbClr val="333333"/>
                </a:solidFill>
                <a:latin typeface="-apple-system"/>
                <a:ea typeface="Roboto" panose="02000000000000000000" pitchFamily="2" charset="0"/>
              </a:rPr>
              <a:t>Input Actions Settings </a:t>
            </a:r>
            <a:r>
              <a:rPr lang="en-US" sz="1600" dirty="0">
                <a:solidFill>
                  <a:srgbClr val="333333"/>
                </a:solidFill>
                <a:latin typeface="-apple-system"/>
                <a:ea typeface="Roboto" panose="02000000000000000000" pitchFamily="2" charset="0"/>
              </a:rPr>
              <a:t>window lets you check and adjust your input settings. </a:t>
            </a:r>
          </a:p>
          <a:p>
            <a:pPr marL="742950" lvl="1" indent="-285750">
              <a:buFont typeface="Arial" panose="020B0604020202020204" pitchFamily="34" charset="0"/>
              <a:buChar char="•"/>
            </a:pPr>
            <a:r>
              <a:rPr lang="en-US" sz="1600" dirty="0">
                <a:solidFill>
                  <a:srgbClr val="333333"/>
                </a:solidFill>
                <a:latin typeface="-apple-system"/>
                <a:ea typeface="Roboto" panose="02000000000000000000" pitchFamily="2" charset="0"/>
              </a:rPr>
              <a:t>In this window, you can look at different Actions to see their names, types of values, and the bindings they are linked to. You can also make changes by editing, removing, or adding new Actions as needed.</a:t>
            </a:r>
            <a:endParaRPr lang="en-US" sz="1600" i="0" dirty="0">
              <a:solidFill>
                <a:srgbClr val="333333"/>
              </a:solidFill>
              <a:effectLst/>
              <a:latin typeface="Inter"/>
            </a:endParaRPr>
          </a:p>
        </p:txBody>
      </p:sp>
      <p:grpSp>
        <p:nvGrpSpPr>
          <p:cNvPr id="17" name="Group 16">
            <a:extLst>
              <a:ext uri="{FF2B5EF4-FFF2-40B4-BE49-F238E27FC236}">
                <a16:creationId xmlns:a16="http://schemas.microsoft.com/office/drawing/2014/main" id="{1B8CF68B-110D-B4FA-D209-4D81E04D7C4E}"/>
              </a:ext>
            </a:extLst>
          </p:cNvPr>
          <p:cNvGrpSpPr/>
          <p:nvPr/>
        </p:nvGrpSpPr>
        <p:grpSpPr>
          <a:xfrm>
            <a:off x="6324600" y="1389958"/>
            <a:ext cx="5527313" cy="1674943"/>
            <a:chOff x="6324600" y="1562487"/>
            <a:chExt cx="5527313" cy="1674943"/>
          </a:xfrm>
        </p:grpSpPr>
        <p:pic>
          <p:nvPicPr>
            <p:cNvPr id="4" name="Picture 3">
              <a:extLst>
                <a:ext uri="{FF2B5EF4-FFF2-40B4-BE49-F238E27FC236}">
                  <a16:creationId xmlns:a16="http://schemas.microsoft.com/office/drawing/2014/main" id="{A25587CA-B384-F588-6C21-72DE2AB31142}"/>
                </a:ext>
              </a:extLst>
            </p:cNvPr>
            <p:cNvPicPr>
              <a:picLocks noChangeAspect="1"/>
            </p:cNvPicPr>
            <p:nvPr/>
          </p:nvPicPr>
          <p:blipFill>
            <a:blip r:embed="rId4"/>
            <a:stretch>
              <a:fillRect/>
            </a:stretch>
          </p:blipFill>
          <p:spPr>
            <a:xfrm>
              <a:off x="6324600" y="1562487"/>
              <a:ext cx="5527313" cy="1674943"/>
            </a:xfrm>
            <a:prstGeom prst="rect">
              <a:avLst/>
            </a:prstGeom>
          </p:spPr>
        </p:pic>
        <p:sp>
          <p:nvSpPr>
            <p:cNvPr id="8" name="Rectangle 7">
              <a:extLst>
                <a:ext uri="{FF2B5EF4-FFF2-40B4-BE49-F238E27FC236}">
                  <a16:creationId xmlns:a16="http://schemas.microsoft.com/office/drawing/2014/main" id="{602C4A92-BAAA-71E6-953E-07720F643DBD}"/>
                </a:ext>
              </a:extLst>
            </p:cNvPr>
            <p:cNvSpPr/>
            <p:nvPr/>
          </p:nvSpPr>
          <p:spPr>
            <a:xfrm>
              <a:off x="6324600" y="2570672"/>
              <a:ext cx="1663460" cy="157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AD5700-552A-84D5-A265-70774327DA72}"/>
                </a:ext>
              </a:extLst>
            </p:cNvPr>
            <p:cNvSpPr/>
            <p:nvPr/>
          </p:nvSpPr>
          <p:spPr>
            <a:xfrm>
              <a:off x="7988060" y="2984740"/>
              <a:ext cx="3863853" cy="1577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A4EA6C09-009B-FDC7-2B0C-1658970A9E14}"/>
              </a:ext>
            </a:extLst>
          </p:cNvPr>
          <p:cNvPicPr>
            <a:picLocks noChangeAspect="1"/>
          </p:cNvPicPr>
          <p:nvPr/>
        </p:nvPicPr>
        <p:blipFill>
          <a:blip r:embed="rId5"/>
          <a:stretch>
            <a:fillRect/>
          </a:stretch>
        </p:blipFill>
        <p:spPr>
          <a:xfrm>
            <a:off x="6342356" y="3335371"/>
            <a:ext cx="5509557" cy="2303565"/>
          </a:xfrm>
          <a:prstGeom prst="rect">
            <a:avLst/>
          </a:prstGeom>
        </p:spPr>
      </p:pic>
    </p:spTree>
    <p:extLst>
      <p:ext uri="{BB962C8B-B14F-4D97-AF65-F5344CB8AC3E}">
        <p14:creationId xmlns:p14="http://schemas.microsoft.com/office/powerpoint/2010/main" val="715042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0CF778-5592-1592-20C1-61F8FC4EA4D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50C750-7E98-A716-80E8-0F1AF48FB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4E5B1E-EF73-0A9E-08A5-0793D68425F6}"/>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Input System</a:t>
            </a:r>
          </a:p>
        </p:txBody>
      </p:sp>
      <p:pic>
        <p:nvPicPr>
          <p:cNvPr id="3" name="Picture 2">
            <a:extLst>
              <a:ext uri="{FF2B5EF4-FFF2-40B4-BE49-F238E27FC236}">
                <a16:creationId xmlns:a16="http://schemas.microsoft.com/office/drawing/2014/main" id="{ED6A8113-2290-4D68-6D39-95AD22F1C3B1}"/>
              </a:ext>
            </a:extLst>
          </p:cNvPr>
          <p:cNvPicPr>
            <a:picLocks noChangeAspect="1"/>
          </p:cNvPicPr>
          <p:nvPr/>
        </p:nvPicPr>
        <p:blipFill>
          <a:blip r:embed="rId3"/>
          <a:stretch>
            <a:fillRect/>
          </a:stretch>
        </p:blipFill>
        <p:spPr>
          <a:xfrm>
            <a:off x="3279435" y="1424464"/>
            <a:ext cx="5630081" cy="2422389"/>
          </a:xfrm>
          <a:prstGeom prst="rect">
            <a:avLst/>
          </a:prstGeom>
        </p:spPr>
      </p:pic>
      <p:graphicFrame>
        <p:nvGraphicFramePr>
          <p:cNvPr id="5" name="Table 4">
            <a:extLst>
              <a:ext uri="{FF2B5EF4-FFF2-40B4-BE49-F238E27FC236}">
                <a16:creationId xmlns:a16="http://schemas.microsoft.com/office/drawing/2014/main" id="{7E4F018E-6EE5-FB26-305C-6040BDC36A23}"/>
              </a:ext>
            </a:extLst>
          </p:cNvPr>
          <p:cNvGraphicFramePr>
            <a:graphicFrameLocks noGrp="1"/>
          </p:cNvGraphicFramePr>
          <p:nvPr>
            <p:extLst>
              <p:ext uri="{D42A27DB-BD31-4B8C-83A1-F6EECF244321}">
                <p14:modId xmlns:p14="http://schemas.microsoft.com/office/powerpoint/2010/main" val="3864375874"/>
              </p:ext>
            </p:extLst>
          </p:nvPr>
        </p:nvGraphicFramePr>
        <p:xfrm>
          <a:off x="1095380" y="4006870"/>
          <a:ext cx="9998190" cy="2352040"/>
        </p:xfrm>
        <a:graphic>
          <a:graphicData uri="http://schemas.openxmlformats.org/drawingml/2006/table">
            <a:tbl>
              <a:tblPr firstRow="1" bandRow="1">
                <a:tableStyleId>{7DF18680-E054-41AD-8BC1-D1AEF772440D}</a:tableStyleId>
              </a:tblPr>
              <a:tblGrid>
                <a:gridCol w="2800898">
                  <a:extLst>
                    <a:ext uri="{9D8B030D-6E8A-4147-A177-3AD203B41FA5}">
                      <a16:colId xmlns:a16="http://schemas.microsoft.com/office/drawing/2014/main" val="234553022"/>
                    </a:ext>
                  </a:extLst>
                </a:gridCol>
                <a:gridCol w="7197292">
                  <a:extLst>
                    <a:ext uri="{9D8B030D-6E8A-4147-A177-3AD203B41FA5}">
                      <a16:colId xmlns:a16="http://schemas.microsoft.com/office/drawing/2014/main" val="566691898"/>
                    </a:ext>
                  </a:extLst>
                </a:gridCol>
              </a:tblGrid>
              <a:tr h="370840">
                <a:tc>
                  <a:txBody>
                    <a:bodyPr/>
                    <a:lstStyle/>
                    <a:p>
                      <a:r>
                        <a:rPr lang="en-US" sz="1400" dirty="0"/>
                        <a:t>Name</a:t>
                      </a:r>
                    </a:p>
                  </a:txBody>
                  <a:tcPr/>
                </a:tc>
                <a:tc>
                  <a:txBody>
                    <a:bodyPr/>
                    <a:lstStyle/>
                    <a:p>
                      <a:r>
                        <a:rPr lang="en-US" sz="1400" dirty="0"/>
                        <a:t>Description</a:t>
                      </a:r>
                    </a:p>
                  </a:txBody>
                  <a:tcPr/>
                </a:tc>
                <a:extLst>
                  <a:ext uri="{0D108BD9-81ED-4DB2-BD59-A6C34878D82A}">
                    <a16:rowId xmlns:a16="http://schemas.microsoft.com/office/drawing/2014/main" val="2686490492"/>
                  </a:ext>
                </a:extLst>
              </a:tr>
              <a:tr h="370840">
                <a:tc>
                  <a:txBody>
                    <a:bodyPr/>
                    <a:lstStyle/>
                    <a:p>
                      <a:r>
                        <a:rPr lang="en-US" sz="1400" b="1" dirty="0"/>
                        <a:t>Action Maps (A)</a:t>
                      </a:r>
                    </a:p>
                  </a:txBody>
                  <a:tcPr/>
                </a:tc>
                <a:tc>
                  <a:txBody>
                    <a:bodyPr/>
                    <a:lstStyle/>
                    <a:p>
                      <a:r>
                        <a:rPr lang="en-US" sz="1400" dirty="0"/>
                        <a:t>Shows a list of all the Action Maps that have been set up. Each Action Map is a group of Actions that can be turned on or off together, making it easy to manage input settings for different situations.</a:t>
                      </a:r>
                    </a:p>
                  </a:txBody>
                  <a:tcPr/>
                </a:tc>
                <a:extLst>
                  <a:ext uri="{0D108BD9-81ED-4DB2-BD59-A6C34878D82A}">
                    <a16:rowId xmlns:a16="http://schemas.microsoft.com/office/drawing/2014/main" val="838918853"/>
                  </a:ext>
                </a:extLst>
              </a:tr>
              <a:tr h="370840">
                <a:tc>
                  <a:txBody>
                    <a:bodyPr/>
                    <a:lstStyle/>
                    <a:p>
                      <a:r>
                        <a:rPr lang="en-US" sz="1400" b="1" dirty="0"/>
                        <a:t>Actions (B)</a:t>
                      </a:r>
                    </a:p>
                  </a:txBody>
                  <a:tcPr/>
                </a:tc>
                <a:tc>
                  <a:txBody>
                    <a:bodyPr/>
                    <a:lstStyle/>
                    <a:p>
                      <a:r>
                        <a:rPr lang="en-US" sz="1400" dirty="0"/>
                        <a:t>Shows all the Actions that belong to the selected Action Map, along with the bindings that link each Action to specific input controls.</a:t>
                      </a:r>
                    </a:p>
                  </a:txBody>
                  <a:tcPr/>
                </a:tc>
                <a:extLst>
                  <a:ext uri="{0D108BD9-81ED-4DB2-BD59-A6C34878D82A}">
                    <a16:rowId xmlns:a16="http://schemas.microsoft.com/office/drawing/2014/main" val="3949816993"/>
                  </a:ext>
                </a:extLst>
              </a:tr>
              <a:tr h="370840">
                <a:tc>
                  <a:txBody>
                    <a:bodyPr/>
                    <a:lstStyle/>
                    <a:p>
                      <a:r>
                        <a:rPr lang="en-US" sz="1400" b="1" dirty="0"/>
                        <a:t>Properties (C)</a:t>
                      </a:r>
                    </a:p>
                  </a:txBody>
                  <a:tcPr/>
                </a:tc>
                <a:tc>
                  <a:txBody>
                    <a:bodyPr/>
                    <a:lstStyle/>
                    <a:p>
                      <a:r>
                        <a:rPr lang="en-US" sz="1400" dirty="0"/>
                        <a:t>This panel shows the details of the selected </a:t>
                      </a:r>
                      <a:r>
                        <a:rPr lang="en-US" sz="1400" b="1" dirty="0"/>
                        <a:t>Action</a:t>
                      </a:r>
                      <a:r>
                        <a:rPr lang="en-US" sz="1400" dirty="0"/>
                        <a:t> or </a:t>
                      </a:r>
                      <a:r>
                        <a:rPr lang="en-US" sz="1400" b="1" dirty="0"/>
                        <a:t>Binding</a:t>
                      </a:r>
                      <a:r>
                        <a:rPr lang="en-US" sz="1400" dirty="0"/>
                        <a:t> from the Actions panel. Its title changes based on whether you are viewing an </a:t>
                      </a:r>
                      <a:r>
                        <a:rPr lang="en-US" sz="1400" b="1" dirty="0"/>
                        <a:t>Action</a:t>
                      </a:r>
                      <a:r>
                        <a:rPr lang="en-US" sz="1400" dirty="0"/>
                        <a:t> or a </a:t>
                      </a:r>
                      <a:r>
                        <a:rPr lang="en-US" sz="1400" b="1" dirty="0"/>
                        <a:t>Binding</a:t>
                      </a:r>
                      <a:r>
                        <a:rPr lang="en-US" sz="1400" dirty="0"/>
                        <a:t>, helping you easily keep track of what you're working with.</a:t>
                      </a:r>
                    </a:p>
                  </a:txBody>
                  <a:tcPr/>
                </a:tc>
                <a:extLst>
                  <a:ext uri="{0D108BD9-81ED-4DB2-BD59-A6C34878D82A}">
                    <a16:rowId xmlns:a16="http://schemas.microsoft.com/office/drawing/2014/main" val="3035980230"/>
                  </a:ext>
                </a:extLst>
              </a:tr>
            </a:tbl>
          </a:graphicData>
        </a:graphic>
      </p:graphicFrame>
    </p:spTree>
    <p:extLst>
      <p:ext uri="{BB962C8B-B14F-4D97-AF65-F5344CB8AC3E}">
        <p14:creationId xmlns:p14="http://schemas.microsoft.com/office/powerpoint/2010/main" val="3578167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E7A4CF-D836-37FB-7B89-0795B83AAD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1202FE-9223-91A1-B989-BD019BB04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D5CD7F-314B-D969-B60C-ABA2BED54811}"/>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Input System</a:t>
            </a:r>
          </a:p>
        </p:txBody>
      </p:sp>
      <p:sp>
        <p:nvSpPr>
          <p:cNvPr id="7" name="TextBox 6">
            <a:extLst>
              <a:ext uri="{FF2B5EF4-FFF2-40B4-BE49-F238E27FC236}">
                <a16:creationId xmlns:a16="http://schemas.microsoft.com/office/drawing/2014/main" id="{C8E43092-0505-9965-CB54-28A56BB200AA}"/>
              </a:ext>
            </a:extLst>
          </p:cNvPr>
          <p:cNvSpPr txBox="1"/>
          <p:nvPr/>
        </p:nvSpPr>
        <p:spPr>
          <a:xfrm>
            <a:off x="686581" y="1697245"/>
            <a:ext cx="5409420" cy="4031873"/>
          </a:xfrm>
          <a:prstGeom prst="rect">
            <a:avLst/>
          </a:prstGeom>
          <a:noFill/>
        </p:spPr>
        <p:txBody>
          <a:bodyPr wrap="square" rtlCol="0">
            <a:spAutoFit/>
          </a:bodyPr>
          <a:lstStyle/>
          <a:p>
            <a:r>
              <a:rPr lang="en-US" sz="1600" b="1" i="0" dirty="0">
                <a:solidFill>
                  <a:srgbClr val="333333"/>
                </a:solidFill>
                <a:effectLst/>
                <a:latin typeface="Inter"/>
              </a:rPr>
              <a:t>Action Maps</a:t>
            </a:r>
          </a:p>
          <a:p>
            <a:pPr marL="285750" indent="-285750">
              <a:buFont typeface="Arial" panose="020B0604020202020204" pitchFamily="34" charset="0"/>
              <a:buChar char="•"/>
            </a:pPr>
            <a:r>
              <a:rPr lang="en-US" sz="1600" i="0" dirty="0">
                <a:solidFill>
                  <a:srgbClr val="333333"/>
                </a:solidFill>
                <a:effectLst/>
                <a:latin typeface="Inter"/>
              </a:rPr>
              <a:t>Action Maps help organize actions into groups that make sense for different situations.</a:t>
            </a:r>
          </a:p>
          <a:p>
            <a:pPr marL="285750" indent="-285750">
              <a:buFont typeface="Arial" panose="020B0604020202020204" pitchFamily="34" charset="0"/>
              <a:buChar char="•"/>
            </a:pPr>
            <a:endParaRPr lang="en-US" sz="1600" dirty="0">
              <a:solidFill>
                <a:srgbClr val="333333"/>
              </a:solidFill>
              <a:latin typeface="Inter"/>
            </a:endParaRPr>
          </a:p>
          <a:p>
            <a:pPr marL="285750" indent="-285750">
              <a:buFont typeface="Arial" panose="020B0604020202020204" pitchFamily="34" charset="0"/>
              <a:buChar char="•"/>
            </a:pPr>
            <a:r>
              <a:rPr lang="en-US" sz="1600" i="0" dirty="0">
                <a:solidFill>
                  <a:srgbClr val="333333"/>
                </a:solidFill>
                <a:effectLst/>
                <a:latin typeface="Inter"/>
              </a:rPr>
              <a:t>By default, the Input System includes two Action Maps: </a:t>
            </a:r>
            <a:r>
              <a:rPr lang="en-US" sz="1600" b="1" i="0" dirty="0">
                <a:solidFill>
                  <a:srgbClr val="333333"/>
                </a:solidFill>
                <a:effectLst/>
                <a:latin typeface="Inter"/>
              </a:rPr>
              <a:t>"Player" </a:t>
            </a:r>
            <a:r>
              <a:rPr lang="en-US" sz="1600" i="0" dirty="0">
                <a:solidFill>
                  <a:srgbClr val="333333"/>
                </a:solidFill>
                <a:effectLst/>
                <a:latin typeface="Inter"/>
              </a:rPr>
              <a:t>and </a:t>
            </a:r>
            <a:r>
              <a:rPr lang="en-US" sz="1600" b="1" i="0" dirty="0">
                <a:solidFill>
                  <a:srgbClr val="333333"/>
                </a:solidFill>
                <a:effectLst/>
                <a:latin typeface="Inter"/>
              </a:rPr>
              <a:t>"UI".</a:t>
            </a:r>
          </a:p>
          <a:p>
            <a:pPr marL="742950" lvl="1" indent="-285750">
              <a:buFont typeface="Arial" panose="020B0604020202020204" pitchFamily="34" charset="0"/>
              <a:buChar char="•"/>
            </a:pPr>
            <a:r>
              <a:rPr lang="en-US" sz="1600" dirty="0">
                <a:latin typeface="Inter"/>
              </a:rPr>
              <a:t>The </a:t>
            </a:r>
            <a:r>
              <a:rPr lang="en-US" sz="1600" b="1" dirty="0">
                <a:latin typeface="Inter"/>
              </a:rPr>
              <a:t>"Player"</a:t>
            </a:r>
            <a:r>
              <a:rPr lang="en-US" sz="1600" dirty="0">
                <a:latin typeface="Inter"/>
              </a:rPr>
              <a:t> Action Map covers common gameplay actions like </a:t>
            </a:r>
            <a:r>
              <a:rPr lang="en-US" sz="1600" b="1" dirty="0">
                <a:latin typeface="Inter"/>
              </a:rPr>
              <a:t>Move, Look, Jump, and Attack.</a:t>
            </a:r>
          </a:p>
          <a:p>
            <a:pPr marL="742950" lvl="1" indent="-285750">
              <a:buFont typeface="Arial" panose="020B0604020202020204" pitchFamily="34" charset="0"/>
              <a:buChar char="•"/>
            </a:pPr>
            <a:r>
              <a:rPr lang="en-US" sz="1600" dirty="0">
                <a:latin typeface="Inter"/>
              </a:rPr>
              <a:t>The </a:t>
            </a:r>
            <a:r>
              <a:rPr lang="en-US" sz="1600" b="1" dirty="0">
                <a:latin typeface="Inter"/>
              </a:rPr>
              <a:t>"UI"</a:t>
            </a:r>
            <a:r>
              <a:rPr lang="en-US" sz="1600" dirty="0">
                <a:latin typeface="Inter"/>
              </a:rPr>
              <a:t> Action Map focuses on user interface interactions like </a:t>
            </a:r>
            <a:r>
              <a:rPr lang="en-US" sz="1600" b="1" dirty="0">
                <a:latin typeface="Inter"/>
              </a:rPr>
              <a:t>Navigate, Submit, and Cancel</a:t>
            </a:r>
            <a:r>
              <a:rPr lang="en-US" sz="1600" dirty="0"/>
              <a:t>.</a:t>
            </a:r>
          </a:p>
          <a:p>
            <a:pPr marL="742950" lvl="1" indent="-285750">
              <a:buFont typeface="Arial" panose="020B0604020202020204" pitchFamily="34" charset="0"/>
              <a:buChar char="•"/>
            </a:pPr>
            <a:endParaRPr lang="en-US" sz="1600" b="1" i="0" dirty="0">
              <a:solidFill>
                <a:srgbClr val="333333"/>
              </a:solidFill>
              <a:effectLst/>
              <a:latin typeface="Inter"/>
            </a:endParaRPr>
          </a:p>
          <a:p>
            <a:pPr marL="285750" indent="-285750">
              <a:buFont typeface="Arial" panose="020B0604020202020204" pitchFamily="34" charset="0"/>
              <a:buChar char="•"/>
            </a:pPr>
            <a:r>
              <a:rPr lang="en-US" sz="1600" dirty="0">
                <a:latin typeface="Inter"/>
              </a:rPr>
              <a:t>Each default </a:t>
            </a:r>
            <a:r>
              <a:rPr lang="en-US" sz="1600" b="1" dirty="0">
                <a:latin typeface="Inter"/>
              </a:rPr>
              <a:t>action</a:t>
            </a:r>
            <a:r>
              <a:rPr lang="en-US" sz="1600" dirty="0">
                <a:latin typeface="Inter"/>
              </a:rPr>
              <a:t> is linked to different types of controls. For example:</a:t>
            </a:r>
          </a:p>
          <a:p>
            <a:pPr marL="742950" lvl="1" indent="-285750">
              <a:buFont typeface="Arial" panose="020B0604020202020204" pitchFamily="34" charset="0"/>
              <a:buChar char="•"/>
            </a:pPr>
            <a:r>
              <a:rPr lang="en-US" sz="1600" dirty="0">
                <a:latin typeface="Inter"/>
              </a:rPr>
              <a:t>The </a:t>
            </a:r>
            <a:r>
              <a:rPr lang="en-US" sz="1600" b="1" dirty="0">
                <a:latin typeface="Inter"/>
              </a:rPr>
              <a:t>"Move"</a:t>
            </a:r>
            <a:r>
              <a:rPr lang="en-US" sz="1600" dirty="0">
                <a:latin typeface="Inter"/>
              </a:rPr>
              <a:t> action can be controlled using </a:t>
            </a:r>
            <a:r>
              <a:rPr lang="en-US" sz="1600" b="1" dirty="0">
                <a:latin typeface="Inter"/>
              </a:rPr>
              <a:t>WASD keys</a:t>
            </a:r>
            <a:r>
              <a:rPr lang="en-US" sz="1600" dirty="0">
                <a:latin typeface="Inter"/>
              </a:rPr>
              <a:t>, </a:t>
            </a:r>
            <a:r>
              <a:rPr lang="en-US" sz="1600" b="1" dirty="0">
                <a:latin typeface="Inter"/>
              </a:rPr>
              <a:t>arrow keys</a:t>
            </a:r>
            <a:r>
              <a:rPr lang="en-US" sz="1600" dirty="0">
                <a:latin typeface="Inter"/>
              </a:rPr>
              <a:t>, </a:t>
            </a:r>
            <a:r>
              <a:rPr lang="en-US" sz="1600" b="1" dirty="0">
                <a:latin typeface="Inter"/>
              </a:rPr>
              <a:t>a gamepad stick</a:t>
            </a:r>
            <a:r>
              <a:rPr lang="en-US" sz="1600" dirty="0">
                <a:latin typeface="Inter"/>
              </a:rPr>
              <a:t>, or </a:t>
            </a:r>
            <a:r>
              <a:rPr lang="en-US" sz="1600" b="1" dirty="0">
                <a:latin typeface="Inter"/>
              </a:rPr>
              <a:t>the primary 2D axis on an XR controller</a:t>
            </a:r>
            <a:r>
              <a:rPr lang="en-US" sz="1600" dirty="0">
                <a:latin typeface="Inter"/>
              </a:rPr>
              <a:t>.</a:t>
            </a:r>
          </a:p>
        </p:txBody>
      </p:sp>
      <p:pic>
        <p:nvPicPr>
          <p:cNvPr id="16" name="Picture 15">
            <a:extLst>
              <a:ext uri="{FF2B5EF4-FFF2-40B4-BE49-F238E27FC236}">
                <a16:creationId xmlns:a16="http://schemas.microsoft.com/office/drawing/2014/main" id="{B5D13761-2AE7-572A-0246-73DCB1A11E4E}"/>
              </a:ext>
            </a:extLst>
          </p:cNvPr>
          <p:cNvPicPr>
            <a:picLocks noChangeAspect="1"/>
          </p:cNvPicPr>
          <p:nvPr/>
        </p:nvPicPr>
        <p:blipFill>
          <a:blip r:embed="rId3"/>
          <a:stretch>
            <a:fillRect/>
          </a:stretch>
        </p:blipFill>
        <p:spPr>
          <a:xfrm>
            <a:off x="6324600" y="2044775"/>
            <a:ext cx="5509557" cy="2303565"/>
          </a:xfrm>
          <a:prstGeom prst="rect">
            <a:avLst/>
          </a:prstGeom>
        </p:spPr>
      </p:pic>
      <p:pic>
        <p:nvPicPr>
          <p:cNvPr id="3" name="Picture 2">
            <a:extLst>
              <a:ext uri="{FF2B5EF4-FFF2-40B4-BE49-F238E27FC236}">
                <a16:creationId xmlns:a16="http://schemas.microsoft.com/office/drawing/2014/main" id="{E4895392-EF1D-48CF-BBB8-B51BDCA9A4B5}"/>
              </a:ext>
            </a:extLst>
          </p:cNvPr>
          <p:cNvPicPr>
            <a:picLocks noChangeAspect="1"/>
          </p:cNvPicPr>
          <p:nvPr/>
        </p:nvPicPr>
        <p:blipFill>
          <a:blip r:embed="rId4"/>
          <a:stretch>
            <a:fillRect/>
          </a:stretch>
        </p:blipFill>
        <p:spPr>
          <a:xfrm>
            <a:off x="7129543" y="4425554"/>
            <a:ext cx="4025867" cy="1881178"/>
          </a:xfrm>
          <a:prstGeom prst="rect">
            <a:avLst/>
          </a:prstGeom>
        </p:spPr>
      </p:pic>
      <p:pic>
        <p:nvPicPr>
          <p:cNvPr id="9" name="Picture 8">
            <a:extLst>
              <a:ext uri="{FF2B5EF4-FFF2-40B4-BE49-F238E27FC236}">
                <a16:creationId xmlns:a16="http://schemas.microsoft.com/office/drawing/2014/main" id="{9BD17D84-E49E-C7B7-2C12-19A686C0A5E7}"/>
              </a:ext>
            </a:extLst>
          </p:cNvPr>
          <p:cNvPicPr>
            <a:picLocks noChangeAspect="1"/>
          </p:cNvPicPr>
          <p:nvPr/>
        </p:nvPicPr>
        <p:blipFill>
          <a:blip r:embed="rId5"/>
          <a:stretch>
            <a:fillRect/>
          </a:stretch>
        </p:blipFill>
        <p:spPr>
          <a:xfrm>
            <a:off x="6408860" y="493802"/>
            <a:ext cx="5341036" cy="1449060"/>
          </a:xfrm>
          <a:prstGeom prst="rect">
            <a:avLst/>
          </a:prstGeom>
        </p:spPr>
      </p:pic>
    </p:spTree>
    <p:extLst>
      <p:ext uri="{BB962C8B-B14F-4D97-AF65-F5344CB8AC3E}">
        <p14:creationId xmlns:p14="http://schemas.microsoft.com/office/powerpoint/2010/main" val="7302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356326-FEF1-DD2E-6C7B-16623434616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85B831-909D-457C-0BC5-9D2B3339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064E0C-0A02-B3A1-E0F8-C456449C5823}"/>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Input System</a:t>
            </a:r>
          </a:p>
        </p:txBody>
      </p:sp>
      <p:sp>
        <p:nvSpPr>
          <p:cNvPr id="7" name="TextBox 6">
            <a:extLst>
              <a:ext uri="{FF2B5EF4-FFF2-40B4-BE49-F238E27FC236}">
                <a16:creationId xmlns:a16="http://schemas.microsoft.com/office/drawing/2014/main" id="{E3E9AB6F-F5A7-557D-2284-6FA3DAC292E5}"/>
              </a:ext>
            </a:extLst>
          </p:cNvPr>
          <p:cNvSpPr txBox="1"/>
          <p:nvPr/>
        </p:nvSpPr>
        <p:spPr>
          <a:xfrm>
            <a:off x="686581" y="1697245"/>
            <a:ext cx="5409420" cy="4278094"/>
          </a:xfrm>
          <a:prstGeom prst="rect">
            <a:avLst/>
          </a:prstGeom>
          <a:noFill/>
        </p:spPr>
        <p:txBody>
          <a:bodyPr wrap="square" rtlCol="0">
            <a:spAutoFit/>
          </a:bodyPr>
          <a:lstStyle/>
          <a:p>
            <a:r>
              <a:rPr lang="en-US" sz="1600" b="1" i="0" dirty="0">
                <a:solidFill>
                  <a:srgbClr val="333333"/>
                </a:solidFill>
                <a:effectLst/>
                <a:latin typeface="Inter"/>
              </a:rPr>
              <a:t>Read values from the default Actions</a:t>
            </a:r>
          </a:p>
          <a:p>
            <a:pPr marL="285750" indent="-285750">
              <a:buFont typeface="Arial" panose="020B0604020202020204" pitchFamily="34" charset="0"/>
              <a:buChar char="•"/>
            </a:pPr>
            <a:r>
              <a:rPr lang="en-US" sz="1600" dirty="0">
                <a:latin typeface="Inter"/>
              </a:rPr>
              <a:t>The Input System comes with ready-to-use Actions like </a:t>
            </a:r>
            <a:r>
              <a:rPr lang="en-US" sz="1600" b="1" dirty="0">
                <a:latin typeface="Inter"/>
              </a:rPr>
              <a:t>Move</a:t>
            </a:r>
            <a:r>
              <a:rPr lang="en-US" sz="1600" dirty="0">
                <a:latin typeface="Inter"/>
              </a:rPr>
              <a:t> and </a:t>
            </a:r>
            <a:r>
              <a:rPr lang="en-US" sz="1600" b="1" dirty="0">
                <a:latin typeface="Inter"/>
              </a:rPr>
              <a:t>Jump</a:t>
            </a:r>
            <a:r>
              <a:rPr lang="en-US" sz="1600" dirty="0">
                <a:latin typeface="Inter"/>
              </a:rPr>
              <a:t>, which work for many apps and games. These default Actions can read input from various controllers, including </a:t>
            </a:r>
            <a:r>
              <a:rPr lang="en-US" sz="1600" b="1" dirty="0">
                <a:latin typeface="Inter"/>
              </a:rPr>
              <a:t>Keyboard, Mouse, Gamepad, Touchscreen, and XR</a:t>
            </a:r>
            <a:r>
              <a:rPr lang="en-US" sz="1600" dirty="0">
                <a:latin typeface="Inter"/>
              </a:rPr>
              <a:t>, so you can often start scripting without needing extra setup.</a:t>
            </a:r>
          </a:p>
          <a:p>
            <a:pPr marL="285750" indent="-285750">
              <a:buFont typeface="Arial" panose="020B0604020202020204" pitchFamily="34" charset="0"/>
              <a:buChar char="•"/>
            </a:pPr>
            <a:endParaRPr lang="en-US" sz="1600" dirty="0">
              <a:latin typeface="Inter"/>
            </a:endParaRPr>
          </a:p>
          <a:p>
            <a:pPr marL="285750" indent="-285750">
              <a:buFont typeface="Arial" panose="020B0604020202020204" pitchFamily="34" charset="0"/>
              <a:buChar char="•"/>
            </a:pPr>
            <a:r>
              <a:rPr lang="en-US" sz="1600" dirty="0">
                <a:latin typeface="Inter"/>
              </a:rPr>
              <a:t>Here’s a simple workflow to use the Input System in your script:</a:t>
            </a:r>
          </a:p>
          <a:p>
            <a:pPr marL="800100" lvl="1" indent="-342900">
              <a:buFont typeface="+mj-lt"/>
              <a:buAutoNum type="arabicPeriod"/>
            </a:pPr>
            <a:r>
              <a:rPr lang="en-US" sz="1600" dirty="0">
                <a:latin typeface="Inter"/>
              </a:rPr>
              <a:t>Add the Input System "</a:t>
            </a:r>
            <a:r>
              <a:rPr lang="en-US" sz="1600" b="1" dirty="0">
                <a:latin typeface="Inter"/>
              </a:rPr>
              <a:t>using</a:t>
            </a:r>
            <a:r>
              <a:rPr lang="en-US" sz="1600" dirty="0">
                <a:latin typeface="Inter"/>
              </a:rPr>
              <a:t>" statement at the top of your script.</a:t>
            </a:r>
          </a:p>
          <a:p>
            <a:pPr marL="800100" lvl="1" indent="-342900">
              <a:buFont typeface="+mj-lt"/>
              <a:buAutoNum type="arabicPeriod"/>
            </a:pPr>
            <a:r>
              <a:rPr lang="en-US" sz="1600" b="1" dirty="0">
                <a:latin typeface="Inter"/>
              </a:rPr>
              <a:t>Create</a:t>
            </a:r>
            <a:r>
              <a:rPr lang="en-US" sz="1600" dirty="0">
                <a:latin typeface="Inter"/>
              </a:rPr>
              <a:t> variables to store references to Actions.</a:t>
            </a:r>
          </a:p>
          <a:p>
            <a:pPr marL="800100" lvl="1" indent="-342900">
              <a:buFont typeface="+mj-lt"/>
              <a:buAutoNum type="arabicPeriod"/>
            </a:pPr>
            <a:r>
              <a:rPr lang="en-US" sz="1600" dirty="0">
                <a:latin typeface="Inter"/>
              </a:rPr>
              <a:t>In the </a:t>
            </a:r>
            <a:r>
              <a:rPr lang="en-US" sz="1600" b="1" dirty="0">
                <a:latin typeface="Inter"/>
              </a:rPr>
              <a:t>Start</a:t>
            </a:r>
            <a:r>
              <a:rPr lang="en-US" sz="1600" dirty="0">
                <a:latin typeface="Inter"/>
              </a:rPr>
              <a:t> method, </a:t>
            </a:r>
            <a:r>
              <a:rPr lang="en-US" sz="1600" b="1" dirty="0">
                <a:latin typeface="Inter"/>
              </a:rPr>
              <a:t>find</a:t>
            </a:r>
            <a:r>
              <a:rPr lang="en-US" sz="1600" dirty="0">
                <a:latin typeface="Inter"/>
              </a:rPr>
              <a:t> and </a:t>
            </a:r>
            <a:r>
              <a:rPr lang="en-US" sz="1600" b="1" dirty="0">
                <a:latin typeface="Inter"/>
              </a:rPr>
              <a:t>save</a:t>
            </a:r>
            <a:r>
              <a:rPr lang="en-US" sz="1600" dirty="0">
                <a:latin typeface="Inter"/>
              </a:rPr>
              <a:t> the Action references.</a:t>
            </a:r>
          </a:p>
          <a:p>
            <a:pPr marL="800100" lvl="1" indent="-342900">
              <a:buFont typeface="+mj-lt"/>
              <a:buAutoNum type="arabicPeriod"/>
            </a:pPr>
            <a:r>
              <a:rPr lang="en-US" sz="1600" dirty="0">
                <a:latin typeface="Inter"/>
              </a:rPr>
              <a:t>In the </a:t>
            </a:r>
            <a:r>
              <a:rPr lang="en-US" sz="1600" b="1" dirty="0">
                <a:latin typeface="Inter"/>
              </a:rPr>
              <a:t>Update</a:t>
            </a:r>
            <a:r>
              <a:rPr lang="en-US" sz="1600" dirty="0">
                <a:latin typeface="Inter"/>
              </a:rPr>
              <a:t> method, </a:t>
            </a:r>
            <a:r>
              <a:rPr lang="en-US" sz="1600" b="1" dirty="0">
                <a:latin typeface="Inter"/>
              </a:rPr>
              <a:t>read</a:t>
            </a:r>
            <a:r>
              <a:rPr lang="en-US" sz="1600" dirty="0">
                <a:latin typeface="Inter"/>
              </a:rPr>
              <a:t> </a:t>
            </a:r>
            <a:r>
              <a:rPr lang="en-US" sz="1600" b="1" dirty="0">
                <a:latin typeface="Inter"/>
              </a:rPr>
              <a:t>values</a:t>
            </a:r>
            <a:r>
              <a:rPr lang="en-US" sz="1600" dirty="0">
                <a:latin typeface="Inter"/>
              </a:rPr>
              <a:t> from the Action references and write code to handle them.</a:t>
            </a:r>
          </a:p>
        </p:txBody>
      </p:sp>
      <p:pic>
        <p:nvPicPr>
          <p:cNvPr id="5" name="Picture 4">
            <a:extLst>
              <a:ext uri="{FF2B5EF4-FFF2-40B4-BE49-F238E27FC236}">
                <a16:creationId xmlns:a16="http://schemas.microsoft.com/office/drawing/2014/main" id="{A41C9C78-8B04-5E41-D093-B581AB11C887}"/>
              </a:ext>
            </a:extLst>
          </p:cNvPr>
          <p:cNvPicPr>
            <a:picLocks noChangeAspect="1"/>
          </p:cNvPicPr>
          <p:nvPr/>
        </p:nvPicPr>
        <p:blipFill>
          <a:blip r:embed="rId3"/>
          <a:stretch>
            <a:fillRect/>
          </a:stretch>
        </p:blipFill>
        <p:spPr>
          <a:xfrm>
            <a:off x="6544834" y="478301"/>
            <a:ext cx="5308562" cy="5901397"/>
          </a:xfrm>
          <a:prstGeom prst="rect">
            <a:avLst/>
          </a:prstGeom>
        </p:spPr>
      </p:pic>
    </p:spTree>
    <p:extLst>
      <p:ext uri="{BB962C8B-B14F-4D97-AF65-F5344CB8AC3E}">
        <p14:creationId xmlns:p14="http://schemas.microsoft.com/office/powerpoint/2010/main" val="104011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65ECB5-F241-3E5B-076F-ACD037E14BC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FFFCB39-23EC-2977-1046-DA8EF1B44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60DC5E-88EF-C111-97E3-4933617A7ACF}"/>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Setup For VR</a:t>
            </a:r>
          </a:p>
        </p:txBody>
      </p:sp>
      <p:sp>
        <p:nvSpPr>
          <p:cNvPr id="7" name="TextBox 6">
            <a:extLst>
              <a:ext uri="{FF2B5EF4-FFF2-40B4-BE49-F238E27FC236}">
                <a16:creationId xmlns:a16="http://schemas.microsoft.com/office/drawing/2014/main" id="{D58C6678-D9C5-03B8-AC79-B93BDF8B55BE}"/>
              </a:ext>
            </a:extLst>
          </p:cNvPr>
          <p:cNvSpPr txBox="1"/>
          <p:nvPr/>
        </p:nvSpPr>
        <p:spPr>
          <a:xfrm>
            <a:off x="680829" y="1294070"/>
            <a:ext cx="5922395" cy="5262979"/>
          </a:xfrm>
          <a:prstGeom prst="rect">
            <a:avLst/>
          </a:prstGeom>
          <a:noFill/>
        </p:spPr>
        <p:txBody>
          <a:bodyPr wrap="square" rtlCol="0">
            <a:spAutoFit/>
          </a:bodyPr>
          <a:lstStyle/>
          <a:p>
            <a:r>
              <a:rPr lang="en-US" sz="1600" b="1" dirty="0">
                <a:latin typeface="-apple-system"/>
                <a:ea typeface="Roboto" panose="02000000000000000000" pitchFamily="2" charset="0"/>
              </a:rPr>
              <a:t>Create a new URP Project</a:t>
            </a:r>
          </a:p>
          <a:p>
            <a:pPr marL="342900" indent="-342900">
              <a:buFont typeface="+mj-lt"/>
              <a:buAutoNum type="arabicPeriod"/>
            </a:pPr>
            <a:r>
              <a:rPr lang="en-US" sz="1600" b="0" i="0" dirty="0">
                <a:solidFill>
                  <a:srgbClr val="333333"/>
                </a:solidFill>
                <a:effectLst/>
                <a:latin typeface="Inter"/>
              </a:rPr>
              <a:t>Open the </a:t>
            </a:r>
            <a:r>
              <a:rPr lang="en-US" sz="1600" b="1" i="0" dirty="0">
                <a:solidFill>
                  <a:srgbClr val="333333"/>
                </a:solidFill>
                <a:effectLst/>
                <a:latin typeface="Inter"/>
              </a:rPr>
              <a:t>Projects</a:t>
            </a:r>
            <a:r>
              <a:rPr lang="en-US" sz="1600" b="0" i="0" dirty="0">
                <a:solidFill>
                  <a:srgbClr val="333333"/>
                </a:solidFill>
                <a:effectLst/>
                <a:latin typeface="Inter"/>
              </a:rPr>
              <a:t> tab in Unity Hub.</a:t>
            </a:r>
          </a:p>
          <a:p>
            <a:pPr marL="342900" indent="-342900">
              <a:buFont typeface="+mj-lt"/>
              <a:buAutoNum type="arabicPeriod"/>
            </a:pPr>
            <a:r>
              <a:rPr lang="en-US" sz="1600" b="0" i="0" dirty="0">
                <a:solidFill>
                  <a:srgbClr val="333333"/>
                </a:solidFill>
                <a:effectLst/>
                <a:latin typeface="Inter"/>
              </a:rPr>
              <a:t>Select </a:t>
            </a:r>
            <a:r>
              <a:rPr lang="en-US" sz="1600" b="1" i="0" dirty="0">
                <a:solidFill>
                  <a:srgbClr val="333333"/>
                </a:solidFill>
                <a:effectLst/>
                <a:latin typeface="Inter"/>
              </a:rPr>
              <a:t>New Project</a:t>
            </a:r>
            <a:r>
              <a:rPr lang="en-US" sz="1600" dirty="0">
                <a:solidFill>
                  <a:srgbClr val="333333"/>
                </a:solidFill>
                <a:latin typeface="Inter"/>
              </a:rPr>
              <a:t>.</a:t>
            </a:r>
          </a:p>
          <a:p>
            <a:pPr marL="342900" indent="-342900">
              <a:buFont typeface="+mj-lt"/>
              <a:buAutoNum type="arabicPeriod"/>
            </a:pPr>
            <a:r>
              <a:rPr lang="en-US" sz="1600" b="0" i="0" dirty="0">
                <a:solidFill>
                  <a:srgbClr val="333333"/>
                </a:solidFill>
                <a:effectLst/>
                <a:latin typeface="Inter"/>
              </a:rPr>
              <a:t>Make sure the </a:t>
            </a:r>
            <a:r>
              <a:rPr lang="en-US" sz="1600" b="1" i="0" dirty="0">
                <a:solidFill>
                  <a:srgbClr val="333333"/>
                </a:solidFill>
                <a:effectLst/>
                <a:latin typeface="Inter"/>
              </a:rPr>
              <a:t>Editor Version</a:t>
            </a:r>
            <a:r>
              <a:rPr lang="en-US" sz="1600" b="0" i="0" dirty="0">
                <a:solidFill>
                  <a:srgbClr val="333333"/>
                </a:solidFill>
                <a:effectLst/>
                <a:latin typeface="Inter"/>
              </a:rPr>
              <a:t> of your new project is set correctly.</a:t>
            </a:r>
          </a:p>
          <a:p>
            <a:pPr marL="342900" indent="-342900">
              <a:buFont typeface="+mj-lt"/>
              <a:buAutoNum type="arabicPeriod"/>
            </a:pPr>
            <a:r>
              <a:rPr lang="en-US" sz="1600" b="0" i="0" dirty="0">
                <a:solidFill>
                  <a:srgbClr val="333333"/>
                </a:solidFill>
                <a:effectLst/>
                <a:latin typeface="Inter"/>
              </a:rPr>
              <a:t>From the list of templates, select </a:t>
            </a:r>
            <a:r>
              <a:rPr lang="en-US" sz="1600" b="1" i="0" dirty="0">
                <a:solidFill>
                  <a:srgbClr val="333333"/>
                </a:solidFill>
                <a:effectLst/>
                <a:latin typeface="Inter"/>
              </a:rPr>
              <a:t>Universal 3D (Core)</a:t>
            </a:r>
            <a:r>
              <a:rPr lang="en-US" sz="1600" b="0" i="0" dirty="0">
                <a:solidFill>
                  <a:srgbClr val="333333"/>
                </a:solidFill>
                <a:effectLst/>
                <a:latin typeface="Inter"/>
              </a:rPr>
              <a:t>, then set the </a:t>
            </a:r>
            <a:r>
              <a:rPr lang="en-US" sz="1600" b="1" i="0" dirty="0">
                <a:solidFill>
                  <a:srgbClr val="333333"/>
                </a:solidFill>
                <a:effectLst/>
                <a:latin typeface="Inter"/>
              </a:rPr>
              <a:t>Project Name</a:t>
            </a:r>
            <a:r>
              <a:rPr lang="en-US" sz="1600" b="0" i="0" dirty="0">
                <a:solidFill>
                  <a:srgbClr val="333333"/>
                </a:solidFill>
                <a:effectLst/>
                <a:latin typeface="Inter"/>
              </a:rPr>
              <a:t>, and the </a:t>
            </a:r>
            <a:r>
              <a:rPr lang="en-US" sz="1600" b="1" i="0" dirty="0">
                <a:solidFill>
                  <a:srgbClr val="333333"/>
                </a:solidFill>
                <a:effectLst/>
                <a:latin typeface="Inter"/>
              </a:rPr>
              <a:t>Location</a:t>
            </a:r>
            <a:r>
              <a:rPr lang="en-US" sz="1600" b="0" i="0" dirty="0">
                <a:solidFill>
                  <a:srgbClr val="333333"/>
                </a:solidFill>
                <a:effectLst/>
                <a:latin typeface="Inter"/>
              </a:rPr>
              <a:t> to save it.</a:t>
            </a:r>
          </a:p>
          <a:p>
            <a:pPr marL="342900" indent="-342900">
              <a:buFont typeface="+mj-lt"/>
              <a:buAutoNum type="arabicPeriod"/>
            </a:pPr>
            <a:r>
              <a:rPr lang="en-US" sz="1600" b="0" i="0" dirty="0">
                <a:solidFill>
                  <a:srgbClr val="333333"/>
                </a:solidFill>
                <a:effectLst/>
                <a:latin typeface="Inter"/>
              </a:rPr>
              <a:t>Click </a:t>
            </a:r>
            <a:r>
              <a:rPr lang="en-US" sz="1600" b="1" i="0" dirty="0">
                <a:solidFill>
                  <a:srgbClr val="333333"/>
                </a:solidFill>
                <a:effectLst/>
                <a:latin typeface="Inter"/>
              </a:rPr>
              <a:t>Create</a:t>
            </a:r>
            <a:r>
              <a:rPr lang="en-US" sz="1600" b="0" i="0" dirty="0">
                <a:solidFill>
                  <a:srgbClr val="333333"/>
                </a:solidFill>
                <a:effectLst/>
                <a:latin typeface="Inter"/>
              </a:rPr>
              <a:t> and wait for your project to open. </a:t>
            </a:r>
          </a:p>
          <a:p>
            <a:pPr marL="342900" indent="-342900">
              <a:buFont typeface="+mj-lt"/>
              <a:buAutoNum type="arabicPeriod"/>
            </a:pPr>
            <a:endParaRPr lang="en-US" sz="1600" dirty="0">
              <a:solidFill>
                <a:srgbClr val="333333"/>
              </a:solidFill>
              <a:latin typeface="Inter"/>
              <a:ea typeface="Roboto" panose="02000000000000000000" pitchFamily="2" charset="0"/>
            </a:endParaRPr>
          </a:p>
          <a:p>
            <a:r>
              <a:rPr lang="en-US" sz="1600" b="1" i="0" dirty="0">
                <a:effectLst/>
                <a:latin typeface="Inter"/>
              </a:rPr>
              <a:t>Install XR plugin packages.</a:t>
            </a:r>
          </a:p>
          <a:p>
            <a:pPr marL="342900" indent="-342900">
              <a:buFont typeface="+mj-lt"/>
              <a:buAutoNum type="arabicPeriod"/>
            </a:pPr>
            <a:r>
              <a:rPr lang="en-US" sz="1600" b="0" i="0" dirty="0">
                <a:solidFill>
                  <a:srgbClr val="333333"/>
                </a:solidFill>
                <a:effectLst/>
                <a:latin typeface="Inter"/>
              </a:rPr>
              <a:t>Enable XR plug-ins:</a:t>
            </a:r>
          </a:p>
          <a:p>
            <a:pPr marL="800100" lvl="1" indent="-342900">
              <a:buFont typeface="Arial" panose="020B0604020202020204" pitchFamily="34" charset="0"/>
              <a:buChar char="•"/>
            </a:pPr>
            <a:r>
              <a:rPr lang="en-US" sz="1600" b="0" i="0" dirty="0">
                <a:solidFill>
                  <a:srgbClr val="333333"/>
                </a:solidFill>
                <a:effectLst/>
                <a:latin typeface="Inter"/>
              </a:rPr>
              <a:t>From the top menu select </a:t>
            </a:r>
            <a:r>
              <a:rPr lang="en-US" sz="1600" b="1" i="0" dirty="0">
                <a:solidFill>
                  <a:srgbClr val="333333"/>
                </a:solidFill>
                <a:effectLst/>
                <a:latin typeface="Inter"/>
              </a:rPr>
              <a:t>Edit &gt; Project Settings</a:t>
            </a:r>
            <a:r>
              <a:rPr lang="en-US" sz="1600" b="0" i="0" dirty="0">
                <a:solidFill>
                  <a:srgbClr val="333333"/>
                </a:solidFill>
                <a:effectLst/>
                <a:latin typeface="Inter"/>
              </a:rPr>
              <a:t>.</a:t>
            </a:r>
          </a:p>
          <a:p>
            <a:pPr marL="800100" lvl="1" indent="-342900">
              <a:buFont typeface="Arial" panose="020B0604020202020204" pitchFamily="34" charset="0"/>
              <a:buChar char="•"/>
            </a:pPr>
            <a:r>
              <a:rPr lang="en-US" sz="1600" b="0" i="0" dirty="0">
                <a:solidFill>
                  <a:srgbClr val="333333"/>
                </a:solidFill>
                <a:effectLst/>
                <a:latin typeface="Inter"/>
              </a:rPr>
              <a:t>In the XR Plugin Management panel, select the </a:t>
            </a:r>
            <a:r>
              <a:rPr lang="en-US" sz="1600" b="1" i="0" dirty="0">
                <a:solidFill>
                  <a:srgbClr val="333333"/>
                </a:solidFill>
                <a:effectLst/>
                <a:latin typeface="Inter"/>
              </a:rPr>
              <a:t>Install XR Plugin Management</a:t>
            </a:r>
            <a:r>
              <a:rPr lang="en-US" sz="1600" b="0" i="0" dirty="0">
                <a:solidFill>
                  <a:srgbClr val="333333"/>
                </a:solidFill>
                <a:effectLst/>
                <a:latin typeface="Inter"/>
              </a:rPr>
              <a:t> button.</a:t>
            </a:r>
            <a:endParaRPr lang="en-US" sz="1600" b="0" i="0" dirty="0">
              <a:solidFill>
                <a:srgbClr val="333333"/>
              </a:solidFill>
              <a:effectLst/>
              <a:latin typeface="Inter"/>
              <a:ea typeface="Roboto" panose="02000000000000000000" pitchFamily="2" charset="0"/>
            </a:endParaRPr>
          </a:p>
          <a:p>
            <a:pPr marL="342900" indent="-342900">
              <a:buFont typeface="+mj-lt"/>
              <a:buAutoNum type="arabicPeriod"/>
            </a:pPr>
            <a:r>
              <a:rPr lang="en-US" sz="1600" b="0" i="0" dirty="0">
                <a:solidFill>
                  <a:srgbClr val="333333"/>
                </a:solidFill>
                <a:effectLst/>
                <a:latin typeface="Inter"/>
              </a:rPr>
              <a:t>Install the </a:t>
            </a:r>
            <a:r>
              <a:rPr lang="en-US" sz="1600" b="0" i="0" dirty="0" err="1">
                <a:solidFill>
                  <a:srgbClr val="333333"/>
                </a:solidFill>
                <a:effectLst/>
                <a:latin typeface="Inter"/>
              </a:rPr>
              <a:t>OpenXR</a:t>
            </a:r>
            <a:r>
              <a:rPr lang="en-US" sz="1600" b="0" i="0" dirty="0">
                <a:solidFill>
                  <a:srgbClr val="333333"/>
                </a:solidFill>
                <a:effectLst/>
                <a:latin typeface="Inter"/>
              </a:rPr>
              <a:t> package:</a:t>
            </a:r>
            <a:endParaRPr lang="en-US" sz="1600" dirty="0">
              <a:solidFill>
                <a:srgbClr val="333333"/>
              </a:solidFill>
              <a:latin typeface="Inter"/>
              <a:ea typeface="Roboto" panose="02000000000000000000" pitchFamily="2" charset="0"/>
            </a:endParaRPr>
          </a:p>
          <a:p>
            <a:pPr marL="800100" lvl="1" indent="-342900">
              <a:buFont typeface="Arial" panose="020B0604020202020204" pitchFamily="34" charset="0"/>
              <a:buChar char="•"/>
            </a:pPr>
            <a:r>
              <a:rPr lang="en-US" sz="1600" b="0" i="0" dirty="0">
                <a:solidFill>
                  <a:srgbClr val="333333"/>
                </a:solidFill>
                <a:effectLst/>
                <a:latin typeface="Inter"/>
              </a:rPr>
              <a:t>From within the XR Plugin Management panel, in the </a:t>
            </a:r>
            <a:r>
              <a:rPr lang="en-US" sz="1600" b="1" i="0" dirty="0">
                <a:solidFill>
                  <a:srgbClr val="333333"/>
                </a:solidFill>
                <a:effectLst/>
                <a:latin typeface="Inter"/>
              </a:rPr>
              <a:t>PC, Mac, Linux &amp; Standalone</a:t>
            </a:r>
            <a:r>
              <a:rPr lang="en-US" sz="1600" b="0" i="0" dirty="0">
                <a:solidFill>
                  <a:srgbClr val="333333"/>
                </a:solidFill>
                <a:effectLst/>
                <a:latin typeface="Inter"/>
              </a:rPr>
              <a:t> tab, select </a:t>
            </a:r>
            <a:r>
              <a:rPr lang="en-US" sz="1600" b="1" i="0" dirty="0" err="1">
                <a:solidFill>
                  <a:srgbClr val="333333"/>
                </a:solidFill>
                <a:effectLst/>
                <a:latin typeface="Inter"/>
              </a:rPr>
              <a:t>OpenXR</a:t>
            </a:r>
            <a:r>
              <a:rPr lang="en-US" sz="1600" b="0" i="0" dirty="0">
                <a:solidFill>
                  <a:srgbClr val="333333"/>
                </a:solidFill>
                <a:effectLst/>
                <a:latin typeface="Inter"/>
              </a:rPr>
              <a:t> from the list of available Plug-in Providers to install the plug-in.</a:t>
            </a:r>
          </a:p>
          <a:p>
            <a:pPr marL="800100" lvl="1" indent="-342900">
              <a:buFont typeface="Arial" panose="020B0604020202020204" pitchFamily="34" charset="0"/>
              <a:buChar char="•"/>
            </a:pPr>
            <a:r>
              <a:rPr lang="en-US" sz="1600" b="0" i="0" dirty="0">
                <a:solidFill>
                  <a:srgbClr val="333333"/>
                </a:solidFill>
                <a:effectLst/>
                <a:latin typeface="Inter"/>
              </a:rPr>
              <a:t>This will allow you to publish to a wide range of devices using a single plugin.</a:t>
            </a:r>
          </a:p>
          <a:p>
            <a:pPr marL="800100" lvl="1" indent="-342900">
              <a:buFont typeface="Arial" panose="020B0604020202020204" pitchFamily="34" charset="0"/>
              <a:buChar char="•"/>
            </a:pPr>
            <a:r>
              <a:rPr lang="en-US" sz="1600" b="0" i="0" dirty="0">
                <a:solidFill>
                  <a:srgbClr val="333333"/>
                </a:solidFill>
                <a:effectLst/>
                <a:latin typeface="Inter"/>
              </a:rPr>
              <a:t>If you are prompted to restart your project in order to switch to the new input system, select </a:t>
            </a:r>
            <a:r>
              <a:rPr lang="en-US" sz="1600" b="1" i="0" dirty="0">
                <a:solidFill>
                  <a:srgbClr val="333333"/>
                </a:solidFill>
                <a:effectLst/>
                <a:latin typeface="Inter"/>
              </a:rPr>
              <a:t>Yes.</a:t>
            </a:r>
            <a:endParaRPr lang="en-US" sz="1600" b="0" i="0" dirty="0">
              <a:solidFill>
                <a:srgbClr val="333333"/>
              </a:solidFill>
              <a:effectLst/>
              <a:latin typeface="Inter"/>
            </a:endParaRPr>
          </a:p>
        </p:txBody>
      </p:sp>
      <p:pic>
        <p:nvPicPr>
          <p:cNvPr id="3" name="Picture 2">
            <a:extLst>
              <a:ext uri="{FF2B5EF4-FFF2-40B4-BE49-F238E27FC236}">
                <a16:creationId xmlns:a16="http://schemas.microsoft.com/office/drawing/2014/main" id="{13CFB31C-FCDC-6E29-EE19-7E98697FE01F}"/>
              </a:ext>
            </a:extLst>
          </p:cNvPr>
          <p:cNvPicPr>
            <a:picLocks noChangeAspect="1"/>
          </p:cNvPicPr>
          <p:nvPr/>
        </p:nvPicPr>
        <p:blipFill>
          <a:blip r:embed="rId3"/>
          <a:stretch>
            <a:fillRect/>
          </a:stretch>
        </p:blipFill>
        <p:spPr>
          <a:xfrm>
            <a:off x="8166238" y="226824"/>
            <a:ext cx="2988884" cy="1748800"/>
          </a:xfrm>
          <a:prstGeom prst="rect">
            <a:avLst/>
          </a:prstGeom>
        </p:spPr>
      </p:pic>
      <p:pic>
        <p:nvPicPr>
          <p:cNvPr id="5" name="Picture 4">
            <a:extLst>
              <a:ext uri="{FF2B5EF4-FFF2-40B4-BE49-F238E27FC236}">
                <a16:creationId xmlns:a16="http://schemas.microsoft.com/office/drawing/2014/main" id="{8F273A64-FFA3-CC6A-8221-FA5CD9238D13}"/>
              </a:ext>
            </a:extLst>
          </p:cNvPr>
          <p:cNvPicPr>
            <a:picLocks noChangeAspect="1"/>
          </p:cNvPicPr>
          <p:nvPr/>
        </p:nvPicPr>
        <p:blipFill>
          <a:blip r:embed="rId4"/>
          <a:stretch>
            <a:fillRect/>
          </a:stretch>
        </p:blipFill>
        <p:spPr>
          <a:xfrm>
            <a:off x="8153213" y="2093749"/>
            <a:ext cx="3001909" cy="2207388"/>
          </a:xfrm>
          <a:prstGeom prst="rect">
            <a:avLst/>
          </a:prstGeom>
        </p:spPr>
      </p:pic>
      <p:pic>
        <p:nvPicPr>
          <p:cNvPr id="9" name="Picture 8">
            <a:extLst>
              <a:ext uri="{FF2B5EF4-FFF2-40B4-BE49-F238E27FC236}">
                <a16:creationId xmlns:a16="http://schemas.microsoft.com/office/drawing/2014/main" id="{76E01B53-DB04-996C-83B3-A72879772330}"/>
              </a:ext>
            </a:extLst>
          </p:cNvPr>
          <p:cNvPicPr>
            <a:picLocks noChangeAspect="1"/>
          </p:cNvPicPr>
          <p:nvPr/>
        </p:nvPicPr>
        <p:blipFill>
          <a:blip r:embed="rId5"/>
          <a:stretch>
            <a:fillRect/>
          </a:stretch>
        </p:blipFill>
        <p:spPr>
          <a:xfrm>
            <a:off x="8173634" y="4419263"/>
            <a:ext cx="2987116" cy="2211913"/>
          </a:xfrm>
          <a:prstGeom prst="rect">
            <a:avLst/>
          </a:prstGeom>
        </p:spPr>
      </p:pic>
      <p:sp>
        <p:nvSpPr>
          <p:cNvPr id="12" name="Rectangle 11">
            <a:extLst>
              <a:ext uri="{FF2B5EF4-FFF2-40B4-BE49-F238E27FC236}">
                <a16:creationId xmlns:a16="http://schemas.microsoft.com/office/drawing/2014/main" id="{90A9B4A5-9FE9-A386-15C6-420CD9F997DC}"/>
              </a:ext>
            </a:extLst>
          </p:cNvPr>
          <p:cNvSpPr/>
          <p:nvPr/>
        </p:nvSpPr>
        <p:spPr>
          <a:xfrm>
            <a:off x="9271000" y="396523"/>
            <a:ext cx="758825" cy="797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526845-5B9B-23E7-65D5-E6E5C4AD46C2}"/>
              </a:ext>
            </a:extLst>
          </p:cNvPr>
          <p:cNvSpPr/>
          <p:nvPr/>
        </p:nvSpPr>
        <p:spPr>
          <a:xfrm>
            <a:off x="8804275" y="942975"/>
            <a:ext cx="1273175" cy="2229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72F0AC-9EC2-9C1A-D660-2B93C8615479}"/>
              </a:ext>
            </a:extLst>
          </p:cNvPr>
          <p:cNvSpPr/>
          <p:nvPr/>
        </p:nvSpPr>
        <p:spPr>
          <a:xfrm>
            <a:off x="10750550" y="1841500"/>
            <a:ext cx="365125" cy="107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32D2113-C0F3-4BCC-4F94-45A90ED5B70B}"/>
              </a:ext>
            </a:extLst>
          </p:cNvPr>
          <p:cNvSpPr/>
          <p:nvPr/>
        </p:nvSpPr>
        <p:spPr>
          <a:xfrm>
            <a:off x="8153213" y="3848099"/>
            <a:ext cx="705037" cy="73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547D8F-6152-A9C9-8C04-4094DFBC1C67}"/>
              </a:ext>
            </a:extLst>
          </p:cNvPr>
          <p:cNvSpPr/>
          <p:nvPr/>
        </p:nvSpPr>
        <p:spPr>
          <a:xfrm>
            <a:off x="8851900" y="2581275"/>
            <a:ext cx="2263775" cy="79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1FBF2E-66D0-BE72-152C-5CE4AFE84AF1}"/>
              </a:ext>
            </a:extLst>
          </p:cNvPr>
          <p:cNvSpPr/>
          <p:nvPr/>
        </p:nvSpPr>
        <p:spPr>
          <a:xfrm>
            <a:off x="8858250" y="5181600"/>
            <a:ext cx="485775" cy="952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32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D512A9-E808-939F-79DE-3F2AD629FF5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CAB473-5C73-937A-2199-339DA4418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88E2ED-C01C-6211-E23E-EC6187BC4085}"/>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Setup For VR</a:t>
            </a:r>
          </a:p>
        </p:txBody>
      </p:sp>
      <p:sp>
        <p:nvSpPr>
          <p:cNvPr id="7" name="TextBox 6">
            <a:extLst>
              <a:ext uri="{FF2B5EF4-FFF2-40B4-BE49-F238E27FC236}">
                <a16:creationId xmlns:a16="http://schemas.microsoft.com/office/drawing/2014/main" id="{DAE4F4E4-A8C4-51E4-E4CD-9EA02249ED31}"/>
              </a:ext>
            </a:extLst>
          </p:cNvPr>
          <p:cNvSpPr txBox="1"/>
          <p:nvPr/>
        </p:nvSpPr>
        <p:spPr>
          <a:xfrm>
            <a:off x="680829" y="1294070"/>
            <a:ext cx="5516771" cy="5016758"/>
          </a:xfrm>
          <a:prstGeom prst="rect">
            <a:avLst/>
          </a:prstGeom>
          <a:noFill/>
        </p:spPr>
        <p:txBody>
          <a:bodyPr wrap="square" rtlCol="0">
            <a:spAutoFit/>
          </a:bodyPr>
          <a:lstStyle/>
          <a:p>
            <a:r>
              <a:rPr lang="en-US" sz="1600" b="1" i="0" dirty="0">
                <a:solidFill>
                  <a:srgbClr val="333333"/>
                </a:solidFill>
                <a:effectLst/>
                <a:latin typeface="Inter"/>
              </a:rPr>
              <a:t>Resolve warnings by setting up an interaction profile.</a:t>
            </a:r>
          </a:p>
          <a:p>
            <a:pPr marL="342900" indent="-342900">
              <a:buFont typeface="+mj-lt"/>
              <a:buAutoNum type="arabicPeriod"/>
            </a:pPr>
            <a:r>
              <a:rPr lang="en-US" sz="1600" b="0" i="0" dirty="0">
                <a:solidFill>
                  <a:srgbClr val="333333"/>
                </a:solidFill>
                <a:effectLst/>
                <a:latin typeface="Inter"/>
              </a:rPr>
              <a:t>After adding the </a:t>
            </a:r>
            <a:r>
              <a:rPr lang="en-US" sz="1600" b="0" i="0" dirty="0" err="1">
                <a:solidFill>
                  <a:srgbClr val="333333"/>
                </a:solidFill>
                <a:effectLst/>
                <a:latin typeface="Inter"/>
              </a:rPr>
              <a:t>OpenXR</a:t>
            </a:r>
            <a:r>
              <a:rPr lang="en-US" sz="1600" b="0" i="0" dirty="0">
                <a:solidFill>
                  <a:srgbClr val="333333"/>
                </a:solidFill>
                <a:effectLst/>
                <a:latin typeface="Inter"/>
              </a:rPr>
              <a:t> plugin, notice the warning or error icon that appears next to the plugin Name </a:t>
            </a:r>
          </a:p>
          <a:p>
            <a:pPr marL="342900" indent="-342900">
              <a:buFont typeface="+mj-lt"/>
              <a:buAutoNum type="arabicPeriod"/>
            </a:pPr>
            <a:endParaRPr lang="en-US" sz="1600" b="0" i="0" dirty="0">
              <a:solidFill>
                <a:srgbClr val="333333"/>
              </a:solidFill>
              <a:effectLst/>
              <a:latin typeface="Inter"/>
            </a:endParaRPr>
          </a:p>
          <a:p>
            <a:pPr marL="342900" indent="-342900">
              <a:buFont typeface="+mj-lt"/>
              <a:buAutoNum type="arabicPeriod"/>
            </a:pPr>
            <a:r>
              <a:rPr lang="en-US" sz="1600" b="0" i="0" dirty="0">
                <a:solidFill>
                  <a:srgbClr val="333333"/>
                </a:solidFill>
                <a:effectLst/>
                <a:latin typeface="Inter"/>
              </a:rPr>
              <a:t>Click on the warning or error icon to open the </a:t>
            </a:r>
            <a:r>
              <a:rPr lang="en-US" sz="1600" b="1" i="0" dirty="0" err="1">
                <a:solidFill>
                  <a:srgbClr val="333333"/>
                </a:solidFill>
                <a:effectLst/>
                <a:latin typeface="Inter"/>
              </a:rPr>
              <a:t>OpenXR</a:t>
            </a:r>
            <a:r>
              <a:rPr lang="en-US" sz="1600" b="1" i="0" dirty="0">
                <a:solidFill>
                  <a:srgbClr val="333333"/>
                </a:solidFill>
                <a:effectLst/>
                <a:latin typeface="Inter"/>
              </a:rPr>
              <a:t> Project Validation</a:t>
            </a:r>
            <a:r>
              <a:rPr lang="en-US" sz="1600" b="0" i="0" dirty="0">
                <a:solidFill>
                  <a:srgbClr val="333333"/>
                </a:solidFill>
                <a:effectLst/>
                <a:latin typeface="Inter"/>
              </a:rPr>
              <a:t> window, which will tell you that you need to add an “interaction profile” for the device you’re using, select the </a:t>
            </a:r>
            <a:r>
              <a:rPr lang="en-US" sz="1600" b="1" i="0" dirty="0">
                <a:solidFill>
                  <a:srgbClr val="333333"/>
                </a:solidFill>
                <a:effectLst/>
                <a:latin typeface="Inter"/>
              </a:rPr>
              <a:t>Edit</a:t>
            </a:r>
            <a:r>
              <a:rPr lang="en-US" sz="1600" b="0" i="0" dirty="0">
                <a:solidFill>
                  <a:srgbClr val="333333"/>
                </a:solidFill>
                <a:effectLst/>
                <a:latin typeface="Inter"/>
              </a:rPr>
              <a:t> button to do that. This will open the </a:t>
            </a:r>
            <a:r>
              <a:rPr lang="en-US" sz="1600" b="0" i="0" dirty="0" err="1">
                <a:solidFill>
                  <a:srgbClr val="333333"/>
                </a:solidFill>
                <a:effectLst/>
                <a:latin typeface="Inter"/>
              </a:rPr>
              <a:t>OpenXR</a:t>
            </a:r>
            <a:r>
              <a:rPr lang="en-US" sz="1600" b="0" i="0" dirty="0">
                <a:solidFill>
                  <a:srgbClr val="333333"/>
                </a:solidFill>
                <a:effectLst/>
                <a:latin typeface="Inter"/>
              </a:rPr>
              <a:t> settings panel.</a:t>
            </a:r>
          </a:p>
          <a:p>
            <a:pPr marL="342900" indent="-342900">
              <a:buFont typeface="+mj-lt"/>
              <a:buAutoNum type="arabicPeriod"/>
            </a:pPr>
            <a:endParaRPr lang="en-US" sz="1600" b="0" i="0" dirty="0">
              <a:solidFill>
                <a:srgbClr val="333333"/>
              </a:solidFill>
              <a:effectLst/>
              <a:latin typeface="Inter"/>
            </a:endParaRPr>
          </a:p>
          <a:p>
            <a:pPr marL="342900" indent="-342900">
              <a:buFont typeface="+mj-lt"/>
              <a:buAutoNum type="arabicPeriod"/>
            </a:pPr>
            <a:r>
              <a:rPr lang="en-US" sz="1600" b="0" i="0" dirty="0">
                <a:solidFill>
                  <a:srgbClr val="333333"/>
                </a:solidFill>
                <a:effectLst/>
                <a:latin typeface="Inter"/>
              </a:rPr>
              <a:t>In the </a:t>
            </a:r>
            <a:r>
              <a:rPr lang="en-US" sz="1600" b="1" i="0" dirty="0">
                <a:solidFill>
                  <a:srgbClr val="333333"/>
                </a:solidFill>
                <a:effectLst/>
                <a:latin typeface="Inter"/>
              </a:rPr>
              <a:t>Windows, Mac, Linux</a:t>
            </a:r>
            <a:r>
              <a:rPr lang="en-US" sz="1600" b="0" i="0" dirty="0">
                <a:solidFill>
                  <a:srgbClr val="333333"/>
                </a:solidFill>
                <a:effectLst/>
                <a:latin typeface="Inter"/>
              </a:rPr>
              <a:t> tab, make sure the </a:t>
            </a:r>
            <a:r>
              <a:rPr lang="en-US" sz="1600" b="1" i="0" dirty="0">
                <a:solidFill>
                  <a:srgbClr val="333333"/>
                </a:solidFill>
                <a:effectLst/>
                <a:latin typeface="Inter"/>
              </a:rPr>
              <a:t>Oculus Touch Controller Profile</a:t>
            </a:r>
            <a:r>
              <a:rPr lang="en-US" sz="1600" b="0" i="0" dirty="0">
                <a:solidFill>
                  <a:srgbClr val="333333"/>
                </a:solidFill>
                <a:effectLst/>
                <a:latin typeface="Inter"/>
              </a:rPr>
              <a:t> appears in the list of Interaction Profiles, then enable all available</a:t>
            </a:r>
            <a:r>
              <a:rPr lang="en-US" sz="1600" b="1" i="0" dirty="0">
                <a:solidFill>
                  <a:srgbClr val="333333"/>
                </a:solidFill>
                <a:effectLst/>
                <a:latin typeface="Inter"/>
              </a:rPr>
              <a:t> </a:t>
            </a:r>
            <a:r>
              <a:rPr lang="en-US" sz="1600" b="1" i="0" dirty="0" err="1">
                <a:solidFill>
                  <a:srgbClr val="333333"/>
                </a:solidFill>
                <a:effectLst/>
                <a:latin typeface="Inter"/>
              </a:rPr>
              <a:t>OpenXR</a:t>
            </a:r>
            <a:r>
              <a:rPr lang="en-US" sz="1600" b="0" i="0" dirty="0">
                <a:solidFill>
                  <a:srgbClr val="333333"/>
                </a:solidFill>
                <a:effectLst/>
                <a:latin typeface="Inter"/>
              </a:rPr>
              <a:t> </a:t>
            </a:r>
            <a:r>
              <a:rPr lang="en-US" sz="1600" b="1" i="0" dirty="0">
                <a:solidFill>
                  <a:srgbClr val="333333"/>
                </a:solidFill>
                <a:effectLst/>
                <a:latin typeface="Inter"/>
              </a:rPr>
              <a:t>Feature Groups</a:t>
            </a:r>
            <a:r>
              <a:rPr lang="en-US" sz="1600" b="0" i="0" dirty="0">
                <a:solidFill>
                  <a:srgbClr val="333333"/>
                </a:solidFill>
                <a:effectLst/>
                <a:latin typeface="Inter"/>
              </a:rPr>
              <a:t>.</a:t>
            </a:r>
          </a:p>
          <a:p>
            <a:pPr marL="342900" indent="-342900">
              <a:buFont typeface="+mj-lt"/>
              <a:buAutoNum type="arabicPeriod"/>
            </a:pPr>
            <a:endParaRPr lang="en-US" sz="1600" dirty="0">
              <a:solidFill>
                <a:srgbClr val="333333"/>
              </a:solidFill>
              <a:latin typeface="Inter"/>
            </a:endParaRPr>
          </a:p>
          <a:p>
            <a:pPr marL="342900" indent="-342900">
              <a:buFont typeface="+mj-lt"/>
              <a:buAutoNum type="arabicPeriod"/>
            </a:pPr>
            <a:r>
              <a:rPr lang="en-US" sz="1600" b="0" i="0" dirty="0">
                <a:solidFill>
                  <a:srgbClr val="333333"/>
                </a:solidFill>
                <a:effectLst/>
                <a:latin typeface="Inter"/>
              </a:rPr>
              <a:t>If you are using a different device, such as the Valve Index or </a:t>
            </a:r>
            <a:r>
              <a:rPr lang="en-US" sz="1600" b="1" i="0" dirty="0">
                <a:solidFill>
                  <a:srgbClr val="333333"/>
                </a:solidFill>
                <a:effectLst/>
                <a:latin typeface="Inter"/>
              </a:rPr>
              <a:t>HTC </a:t>
            </a:r>
            <a:r>
              <a:rPr lang="en-US" sz="1600" b="1" i="0" dirty="0" err="1">
                <a:solidFill>
                  <a:srgbClr val="333333"/>
                </a:solidFill>
                <a:effectLst/>
                <a:latin typeface="Inter"/>
              </a:rPr>
              <a:t>Vive</a:t>
            </a:r>
            <a:r>
              <a:rPr lang="en-US" sz="1600" b="0" i="0" dirty="0">
                <a:solidFill>
                  <a:srgbClr val="333333"/>
                </a:solidFill>
                <a:effectLst/>
                <a:latin typeface="Inter"/>
              </a:rPr>
              <a:t>, select that </a:t>
            </a:r>
            <a:r>
              <a:rPr lang="en-US" sz="1600" b="1" i="0" dirty="0">
                <a:solidFill>
                  <a:srgbClr val="333333"/>
                </a:solidFill>
                <a:effectLst/>
                <a:latin typeface="Inter"/>
              </a:rPr>
              <a:t>interaction profile </a:t>
            </a:r>
            <a:r>
              <a:rPr lang="en-US" sz="1600" b="0" i="0" dirty="0">
                <a:solidFill>
                  <a:srgbClr val="333333"/>
                </a:solidFill>
                <a:effectLst/>
                <a:latin typeface="Inter"/>
              </a:rPr>
              <a:t>instead.</a:t>
            </a:r>
          </a:p>
          <a:p>
            <a:pPr marL="342900" indent="-342900">
              <a:buFont typeface="+mj-lt"/>
              <a:buAutoNum type="arabicPeriod"/>
            </a:pPr>
            <a:endParaRPr lang="en-US" sz="1600" b="0" i="0" dirty="0">
              <a:solidFill>
                <a:srgbClr val="333333"/>
              </a:solidFill>
              <a:effectLst/>
              <a:latin typeface="Inter"/>
            </a:endParaRPr>
          </a:p>
          <a:p>
            <a:pPr marL="342900" indent="-342900">
              <a:buFont typeface="+mj-lt"/>
              <a:buAutoNum type="arabicPeriod"/>
            </a:pPr>
            <a:r>
              <a:rPr lang="en-US" sz="1600" b="0" i="0" dirty="0">
                <a:solidFill>
                  <a:srgbClr val="333333"/>
                </a:solidFill>
                <a:effectLst/>
                <a:latin typeface="Inter"/>
              </a:rPr>
              <a:t>There should no longer be any warnings in the XR Plugin Management panel. If there are, select them and follow the recommended steps to resolve them.</a:t>
            </a:r>
          </a:p>
        </p:txBody>
      </p:sp>
      <p:pic>
        <p:nvPicPr>
          <p:cNvPr id="3" name="Picture 2">
            <a:extLst>
              <a:ext uri="{FF2B5EF4-FFF2-40B4-BE49-F238E27FC236}">
                <a16:creationId xmlns:a16="http://schemas.microsoft.com/office/drawing/2014/main" id="{74D0A681-FF37-EFE5-D57F-C26A4606B33C}"/>
              </a:ext>
            </a:extLst>
          </p:cNvPr>
          <p:cNvPicPr>
            <a:picLocks noChangeAspect="1"/>
          </p:cNvPicPr>
          <p:nvPr/>
        </p:nvPicPr>
        <p:blipFill>
          <a:blip r:embed="rId3"/>
          <a:stretch>
            <a:fillRect/>
          </a:stretch>
        </p:blipFill>
        <p:spPr>
          <a:xfrm>
            <a:off x="7132792" y="225431"/>
            <a:ext cx="4247967" cy="3133946"/>
          </a:xfrm>
          <a:prstGeom prst="rect">
            <a:avLst/>
          </a:prstGeom>
        </p:spPr>
      </p:pic>
      <p:pic>
        <p:nvPicPr>
          <p:cNvPr id="8" name="Picture 7">
            <a:extLst>
              <a:ext uri="{FF2B5EF4-FFF2-40B4-BE49-F238E27FC236}">
                <a16:creationId xmlns:a16="http://schemas.microsoft.com/office/drawing/2014/main" id="{53DC83C8-80A4-28F4-7C81-064C3D2484F4}"/>
              </a:ext>
            </a:extLst>
          </p:cNvPr>
          <p:cNvPicPr>
            <a:picLocks noChangeAspect="1"/>
          </p:cNvPicPr>
          <p:nvPr/>
        </p:nvPicPr>
        <p:blipFill>
          <a:blip r:embed="rId4"/>
          <a:stretch>
            <a:fillRect/>
          </a:stretch>
        </p:blipFill>
        <p:spPr>
          <a:xfrm>
            <a:off x="7132792" y="3498622"/>
            <a:ext cx="4249711" cy="3133947"/>
          </a:xfrm>
          <a:prstGeom prst="rect">
            <a:avLst/>
          </a:prstGeom>
        </p:spPr>
      </p:pic>
      <p:sp>
        <p:nvSpPr>
          <p:cNvPr id="9" name="Rectangle 8">
            <a:extLst>
              <a:ext uri="{FF2B5EF4-FFF2-40B4-BE49-F238E27FC236}">
                <a16:creationId xmlns:a16="http://schemas.microsoft.com/office/drawing/2014/main" id="{E6D080A4-6D32-C955-7446-5EBEA767FC30}"/>
              </a:ext>
            </a:extLst>
          </p:cNvPr>
          <p:cNvSpPr/>
          <p:nvPr/>
        </p:nvSpPr>
        <p:spPr>
          <a:xfrm>
            <a:off x="7132792" y="6054165"/>
            <a:ext cx="1013137" cy="113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386280-547F-8570-2C3C-9F8CFBA9D82A}"/>
              </a:ext>
            </a:extLst>
          </p:cNvPr>
          <p:cNvSpPr/>
          <p:nvPr/>
        </p:nvSpPr>
        <p:spPr>
          <a:xfrm>
            <a:off x="8145929" y="5127812"/>
            <a:ext cx="3161553" cy="3944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55605C-5B93-9331-CAE7-0010DAB097A4}"/>
              </a:ext>
            </a:extLst>
          </p:cNvPr>
          <p:cNvSpPr/>
          <p:nvPr/>
        </p:nvSpPr>
        <p:spPr>
          <a:xfrm>
            <a:off x="7132792" y="2856753"/>
            <a:ext cx="1013137" cy="1099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83ACD2-88D5-8ADB-A70E-AE4966589A3D}"/>
              </a:ext>
            </a:extLst>
          </p:cNvPr>
          <p:cNvSpPr/>
          <p:nvPr/>
        </p:nvSpPr>
        <p:spPr>
          <a:xfrm>
            <a:off x="10966821" y="1225176"/>
            <a:ext cx="376517" cy="1105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86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B403C2-6117-780C-B4F0-FCAEE107411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4CB073-1EFA-FD73-D852-06CF65ECC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02C8D8-DFC7-99B3-9A19-75C00749D50D}"/>
              </a:ext>
            </a:extLst>
          </p:cNvPr>
          <p:cNvSpPr txBox="1"/>
          <p:nvPr/>
        </p:nvSpPr>
        <p:spPr>
          <a:xfrm>
            <a:off x="680830" y="396523"/>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Setup For VR</a:t>
            </a:r>
          </a:p>
        </p:txBody>
      </p:sp>
      <p:sp>
        <p:nvSpPr>
          <p:cNvPr id="7" name="TextBox 6">
            <a:extLst>
              <a:ext uri="{FF2B5EF4-FFF2-40B4-BE49-F238E27FC236}">
                <a16:creationId xmlns:a16="http://schemas.microsoft.com/office/drawing/2014/main" id="{A2E789F4-E00B-752E-6E34-193253FA50FE}"/>
              </a:ext>
            </a:extLst>
          </p:cNvPr>
          <p:cNvSpPr txBox="1"/>
          <p:nvPr/>
        </p:nvSpPr>
        <p:spPr>
          <a:xfrm>
            <a:off x="680829" y="1294070"/>
            <a:ext cx="5922395" cy="4770537"/>
          </a:xfrm>
          <a:prstGeom prst="rect">
            <a:avLst/>
          </a:prstGeom>
          <a:noFill/>
        </p:spPr>
        <p:txBody>
          <a:bodyPr wrap="square" rtlCol="0">
            <a:spAutoFit/>
          </a:bodyPr>
          <a:lstStyle/>
          <a:p>
            <a:pPr algn="l"/>
            <a:r>
              <a:rPr lang="en-US" sz="1600" b="1" i="0" dirty="0">
                <a:effectLst/>
                <a:latin typeface="Inter"/>
              </a:rPr>
              <a:t>Install the XR Interaction Toolkit and samples.</a:t>
            </a:r>
          </a:p>
          <a:p>
            <a:pPr marL="342900" indent="-342900" algn="l">
              <a:buFont typeface="+mj-lt"/>
              <a:buAutoNum type="arabicPeriod"/>
            </a:pPr>
            <a:r>
              <a:rPr lang="en-US" sz="1600" b="0" i="0" dirty="0">
                <a:solidFill>
                  <a:srgbClr val="333333"/>
                </a:solidFill>
                <a:effectLst/>
                <a:latin typeface="Inter"/>
              </a:rPr>
              <a:t>Allow the installation of “Pre-release” packages:</a:t>
            </a:r>
          </a:p>
          <a:p>
            <a:pPr marL="800100" lvl="1" indent="-342900">
              <a:buFont typeface="Arial" panose="020B0604020202020204" pitchFamily="34" charset="0"/>
              <a:buChar char="•"/>
            </a:pPr>
            <a:r>
              <a:rPr lang="en-US" sz="1600" b="0" i="0" dirty="0">
                <a:solidFill>
                  <a:srgbClr val="333333"/>
                </a:solidFill>
                <a:effectLst/>
                <a:latin typeface="Inter"/>
              </a:rPr>
              <a:t>In the Project Settings window, in the Package Manager panel, select the option to Enable Pre-release Packages and then select “I Understand”. </a:t>
            </a:r>
          </a:p>
          <a:p>
            <a:pPr marL="800100" lvl="1" indent="-342900">
              <a:buFont typeface="Arial" panose="020B0604020202020204" pitchFamily="34" charset="0"/>
              <a:buChar char="•"/>
            </a:pPr>
            <a:endParaRPr lang="en-US" sz="1600" b="0" i="0" dirty="0">
              <a:solidFill>
                <a:srgbClr val="333333"/>
              </a:solidFill>
              <a:effectLst/>
              <a:latin typeface="Inter"/>
            </a:endParaRPr>
          </a:p>
          <a:p>
            <a:pPr marL="342900" indent="-342900">
              <a:buFont typeface="+mj-lt"/>
              <a:buAutoNum type="arabicPeriod"/>
            </a:pPr>
            <a:r>
              <a:rPr lang="en-US" sz="1600" b="0" i="0" dirty="0">
                <a:solidFill>
                  <a:srgbClr val="333333"/>
                </a:solidFill>
                <a:effectLst/>
                <a:latin typeface="Inter"/>
              </a:rPr>
              <a:t>Browse preview packages in the Package Manager:</a:t>
            </a:r>
            <a:endParaRPr lang="en-US" sz="1600" dirty="0">
              <a:solidFill>
                <a:srgbClr val="333333"/>
              </a:solidFill>
              <a:latin typeface="Inter"/>
            </a:endParaRPr>
          </a:p>
          <a:p>
            <a:pPr marL="800100" lvl="1" indent="-342900">
              <a:buFont typeface="Arial" panose="020B0604020202020204" pitchFamily="34" charset="0"/>
              <a:buChar char="•"/>
            </a:pPr>
            <a:r>
              <a:rPr lang="en-US" sz="1600" b="0" i="0" dirty="0">
                <a:solidFill>
                  <a:srgbClr val="333333"/>
                </a:solidFill>
                <a:effectLst/>
                <a:latin typeface="Inter"/>
              </a:rPr>
              <a:t>From the top menu, select Window &gt; Package Manager.</a:t>
            </a:r>
          </a:p>
          <a:p>
            <a:pPr marL="800100" lvl="1" indent="-342900">
              <a:buFont typeface="Arial" panose="020B0604020202020204" pitchFamily="34" charset="0"/>
              <a:buChar char="•"/>
            </a:pPr>
            <a:r>
              <a:rPr lang="en-US" sz="1600" b="0" i="0" dirty="0">
                <a:solidFill>
                  <a:srgbClr val="333333"/>
                </a:solidFill>
                <a:effectLst/>
                <a:latin typeface="Inter"/>
              </a:rPr>
              <a:t>To be able to search through all packages, from the drop-down in the top-left, change the scope from “In Project” to “Unity Registry”.</a:t>
            </a:r>
          </a:p>
          <a:p>
            <a:pPr marL="800100" lvl="1" indent="-342900">
              <a:buFont typeface="Arial" panose="020B0604020202020204" pitchFamily="34" charset="0"/>
              <a:buChar char="•"/>
            </a:pPr>
            <a:endParaRPr lang="en-US" sz="1600" b="0" i="0" dirty="0">
              <a:solidFill>
                <a:srgbClr val="333333"/>
              </a:solidFill>
              <a:effectLst/>
              <a:latin typeface="Inter"/>
            </a:endParaRPr>
          </a:p>
          <a:p>
            <a:pPr marL="342900" indent="-342900">
              <a:buFont typeface="+mj-lt"/>
              <a:buAutoNum type="arabicPeriod"/>
            </a:pPr>
            <a:r>
              <a:rPr lang="en-US" sz="1600" b="0" i="0" dirty="0">
                <a:solidFill>
                  <a:srgbClr val="333333"/>
                </a:solidFill>
                <a:effectLst/>
                <a:latin typeface="Inter"/>
              </a:rPr>
              <a:t>Install the XR Interaction Toolkit package:</a:t>
            </a:r>
            <a:endParaRPr lang="en-US" sz="1600" dirty="0">
              <a:solidFill>
                <a:srgbClr val="333333"/>
              </a:solidFill>
              <a:latin typeface="Inter"/>
            </a:endParaRPr>
          </a:p>
          <a:p>
            <a:pPr marL="800100" lvl="1" indent="-342900">
              <a:buFont typeface="Arial" panose="020B0604020202020204" pitchFamily="34" charset="0"/>
              <a:buChar char="•"/>
            </a:pPr>
            <a:r>
              <a:rPr lang="en-US" sz="1600" b="0" i="0" dirty="0">
                <a:solidFill>
                  <a:srgbClr val="333333"/>
                </a:solidFill>
                <a:effectLst/>
                <a:latin typeface="Inter"/>
              </a:rPr>
              <a:t>Search for and select the XR Interaction Toolkit package. If you don’t see it in the list, you can select the </a:t>
            </a:r>
            <a:r>
              <a:rPr lang="en-US" sz="1600" b="1" i="0" dirty="0">
                <a:solidFill>
                  <a:srgbClr val="333333"/>
                </a:solidFill>
                <a:effectLst/>
                <a:latin typeface="Inter"/>
              </a:rPr>
              <a:t>+ </a:t>
            </a:r>
            <a:r>
              <a:rPr lang="en-US" sz="1600" b="0" i="0" dirty="0">
                <a:solidFill>
                  <a:srgbClr val="333333"/>
                </a:solidFill>
                <a:effectLst/>
                <a:latin typeface="Inter"/>
              </a:rPr>
              <a:t>button and choose to </a:t>
            </a:r>
            <a:r>
              <a:rPr lang="en-US" sz="1600" b="1" i="0" dirty="0">
                <a:solidFill>
                  <a:srgbClr val="333333"/>
                </a:solidFill>
                <a:effectLst/>
                <a:latin typeface="Inter"/>
              </a:rPr>
              <a:t>Add Project by Name, </a:t>
            </a:r>
            <a:r>
              <a:rPr lang="en-US" sz="1600" b="0" i="0" dirty="0">
                <a:solidFill>
                  <a:srgbClr val="333333"/>
                </a:solidFill>
                <a:effectLst/>
                <a:latin typeface="Inter"/>
              </a:rPr>
              <a:t>then enter “</a:t>
            </a:r>
            <a:r>
              <a:rPr lang="en-US" sz="1600" b="1" i="0" dirty="0" err="1">
                <a:solidFill>
                  <a:srgbClr val="333333"/>
                </a:solidFill>
                <a:effectLst/>
                <a:latin typeface="Inter"/>
              </a:rPr>
              <a:t>com.unity.xr.interaction.toolkit</a:t>
            </a:r>
            <a:r>
              <a:rPr lang="en-US" sz="1600" b="0" i="0" dirty="0">
                <a:solidFill>
                  <a:srgbClr val="333333"/>
                </a:solidFill>
                <a:effectLst/>
                <a:latin typeface="Inter"/>
              </a:rPr>
              <a:t>”.</a:t>
            </a:r>
          </a:p>
          <a:p>
            <a:pPr marL="800100" lvl="1" indent="-342900">
              <a:buFont typeface="Arial" panose="020B0604020202020204" pitchFamily="34" charset="0"/>
              <a:buChar char="•"/>
            </a:pPr>
            <a:r>
              <a:rPr lang="en-US" sz="1600" b="0" i="0" dirty="0">
                <a:solidFill>
                  <a:srgbClr val="333333"/>
                </a:solidFill>
                <a:effectLst/>
                <a:latin typeface="Inter"/>
              </a:rPr>
              <a:t>Click </a:t>
            </a:r>
            <a:r>
              <a:rPr lang="en-US" sz="1600" b="1" i="0" dirty="0">
                <a:solidFill>
                  <a:srgbClr val="333333"/>
                </a:solidFill>
                <a:effectLst/>
                <a:latin typeface="Inter"/>
              </a:rPr>
              <a:t>Install</a:t>
            </a:r>
            <a:r>
              <a:rPr lang="en-US" sz="1600" b="0" i="0" dirty="0">
                <a:solidFill>
                  <a:srgbClr val="333333"/>
                </a:solidFill>
                <a:effectLst/>
                <a:latin typeface="Inter"/>
              </a:rPr>
              <a:t>.</a:t>
            </a:r>
            <a:endParaRPr lang="en-US" sz="1600" dirty="0">
              <a:solidFill>
                <a:srgbClr val="333333"/>
              </a:solidFill>
              <a:latin typeface="Inter"/>
            </a:endParaRPr>
          </a:p>
          <a:p>
            <a:pPr marL="800100" lvl="1" indent="-342900">
              <a:buFont typeface="Arial" panose="020B0604020202020204" pitchFamily="34" charset="0"/>
              <a:buChar char="•"/>
            </a:pPr>
            <a:r>
              <a:rPr lang="en-US" sz="1600" b="0" i="0" dirty="0">
                <a:solidFill>
                  <a:srgbClr val="333333"/>
                </a:solidFill>
                <a:effectLst/>
                <a:latin typeface="Inter"/>
              </a:rPr>
              <a:t>This will allow you to quickly develop XR interactions.</a:t>
            </a:r>
          </a:p>
        </p:txBody>
      </p:sp>
      <p:grpSp>
        <p:nvGrpSpPr>
          <p:cNvPr id="12" name="Group 11">
            <a:extLst>
              <a:ext uri="{FF2B5EF4-FFF2-40B4-BE49-F238E27FC236}">
                <a16:creationId xmlns:a16="http://schemas.microsoft.com/office/drawing/2014/main" id="{F7367068-7CEB-CE7B-4F4F-F7DDC79D90E2}"/>
              </a:ext>
            </a:extLst>
          </p:cNvPr>
          <p:cNvGrpSpPr/>
          <p:nvPr/>
        </p:nvGrpSpPr>
        <p:grpSpPr>
          <a:xfrm>
            <a:off x="7635043" y="612769"/>
            <a:ext cx="3800714" cy="2816231"/>
            <a:chOff x="7635043" y="396523"/>
            <a:chExt cx="3800714" cy="2816231"/>
          </a:xfrm>
        </p:grpSpPr>
        <p:pic>
          <p:nvPicPr>
            <p:cNvPr id="3" name="Picture 2">
              <a:extLst>
                <a:ext uri="{FF2B5EF4-FFF2-40B4-BE49-F238E27FC236}">
                  <a16:creationId xmlns:a16="http://schemas.microsoft.com/office/drawing/2014/main" id="{AAC10556-00A9-0006-E8C7-DDAA5FCB2FED}"/>
                </a:ext>
              </a:extLst>
            </p:cNvPr>
            <p:cNvPicPr>
              <a:picLocks noChangeAspect="1"/>
            </p:cNvPicPr>
            <p:nvPr/>
          </p:nvPicPr>
          <p:blipFill>
            <a:blip r:embed="rId3"/>
            <a:stretch>
              <a:fillRect/>
            </a:stretch>
          </p:blipFill>
          <p:spPr>
            <a:xfrm>
              <a:off x="7635043" y="396523"/>
              <a:ext cx="3800714" cy="2816231"/>
            </a:xfrm>
            <a:prstGeom prst="rect">
              <a:avLst/>
            </a:prstGeom>
          </p:spPr>
        </p:pic>
        <p:sp>
          <p:nvSpPr>
            <p:cNvPr id="4" name="Rectangle 3">
              <a:extLst>
                <a:ext uri="{FF2B5EF4-FFF2-40B4-BE49-F238E27FC236}">
                  <a16:creationId xmlns:a16="http://schemas.microsoft.com/office/drawing/2014/main" id="{7A4E3C19-8EE5-CF5E-5A5F-E36F8EACB571}"/>
                </a:ext>
              </a:extLst>
            </p:cNvPr>
            <p:cNvSpPr/>
            <p:nvPr/>
          </p:nvSpPr>
          <p:spPr>
            <a:xfrm>
              <a:off x="7639334" y="1354540"/>
              <a:ext cx="900753" cy="955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4D7E20-3E94-87F3-6BD4-A4DD23FE07C1}"/>
                </a:ext>
              </a:extLst>
            </p:cNvPr>
            <p:cNvSpPr/>
            <p:nvPr/>
          </p:nvSpPr>
          <p:spPr>
            <a:xfrm>
              <a:off x="8621973" y="955343"/>
              <a:ext cx="1030406" cy="1023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F436D-0440-426C-40E1-591BC4A2DAD0}"/>
                </a:ext>
              </a:extLst>
            </p:cNvPr>
            <p:cNvSpPr/>
            <p:nvPr/>
          </p:nvSpPr>
          <p:spPr>
            <a:xfrm>
              <a:off x="9942394" y="1828800"/>
              <a:ext cx="365078" cy="116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4EAEBEF2-0331-A162-FC3B-A127F4EC4BA7}"/>
              </a:ext>
            </a:extLst>
          </p:cNvPr>
          <p:cNvPicPr>
            <a:picLocks noChangeAspect="1"/>
          </p:cNvPicPr>
          <p:nvPr/>
        </p:nvPicPr>
        <p:blipFill>
          <a:blip r:embed="rId4"/>
          <a:stretch>
            <a:fillRect/>
          </a:stretch>
        </p:blipFill>
        <p:spPr>
          <a:xfrm>
            <a:off x="6800557" y="3771574"/>
            <a:ext cx="5191061" cy="2442686"/>
          </a:xfrm>
          <a:prstGeom prst="rect">
            <a:avLst/>
          </a:prstGeom>
        </p:spPr>
      </p:pic>
      <p:sp>
        <p:nvSpPr>
          <p:cNvPr id="13" name="Rectangle 12">
            <a:extLst>
              <a:ext uri="{FF2B5EF4-FFF2-40B4-BE49-F238E27FC236}">
                <a16:creationId xmlns:a16="http://schemas.microsoft.com/office/drawing/2014/main" id="{FC905E3F-2475-80CC-1EBA-B8D60A054982}"/>
              </a:ext>
            </a:extLst>
          </p:cNvPr>
          <p:cNvSpPr/>
          <p:nvPr/>
        </p:nvSpPr>
        <p:spPr>
          <a:xfrm>
            <a:off x="6813550" y="4511675"/>
            <a:ext cx="900753"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E8F040-AC3D-3D1C-DE57-4731EE0881A5}"/>
              </a:ext>
            </a:extLst>
          </p:cNvPr>
          <p:cNvSpPr/>
          <p:nvPr/>
        </p:nvSpPr>
        <p:spPr>
          <a:xfrm>
            <a:off x="7797800" y="4137025"/>
            <a:ext cx="1317625" cy="1587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4A426B-4616-A9C2-5798-F29B49688822}"/>
              </a:ext>
            </a:extLst>
          </p:cNvPr>
          <p:cNvSpPr/>
          <p:nvPr/>
        </p:nvSpPr>
        <p:spPr>
          <a:xfrm>
            <a:off x="7829550" y="4473575"/>
            <a:ext cx="1285875"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5467A8-5C29-C201-765C-EC75187FF520}"/>
              </a:ext>
            </a:extLst>
          </p:cNvPr>
          <p:cNvSpPr/>
          <p:nvPr/>
        </p:nvSpPr>
        <p:spPr>
          <a:xfrm>
            <a:off x="9264650" y="4829175"/>
            <a:ext cx="428625" cy="1365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86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DCA2BE-3EF7-E9DE-C516-975725824E0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6DC4D3-BC15-ABD5-8001-08EF53420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F468F2-A898-E697-67B5-A1FAF276C6F2}"/>
              </a:ext>
            </a:extLst>
          </p:cNvPr>
          <p:cNvSpPr txBox="1"/>
          <p:nvPr/>
        </p:nvSpPr>
        <p:spPr>
          <a:xfrm>
            <a:off x="680830" y="693776"/>
            <a:ext cx="5643770" cy="769441"/>
          </a:xfrm>
          <a:prstGeom prst="rect">
            <a:avLst/>
          </a:prstGeom>
          <a:noFill/>
        </p:spPr>
        <p:txBody>
          <a:bodyPr wrap="square" rtlCol="0">
            <a:spAutoFit/>
          </a:bodyPr>
          <a:lstStyle/>
          <a:p>
            <a:r>
              <a:rPr lang="en-US" sz="4400" dirty="0">
                <a:solidFill>
                  <a:schemeClr val="accent2"/>
                </a:solidFill>
                <a:latin typeface="Roboto Black" panose="02000000000000000000" pitchFamily="2" charset="0"/>
                <a:ea typeface="Roboto Black" panose="02000000000000000000" pitchFamily="2" charset="0"/>
              </a:rPr>
              <a:t>Setup For VR</a:t>
            </a:r>
          </a:p>
        </p:txBody>
      </p:sp>
      <p:sp>
        <p:nvSpPr>
          <p:cNvPr id="7" name="TextBox 6">
            <a:extLst>
              <a:ext uri="{FF2B5EF4-FFF2-40B4-BE49-F238E27FC236}">
                <a16:creationId xmlns:a16="http://schemas.microsoft.com/office/drawing/2014/main" id="{DAF4F86E-69F5-1EE1-F6DB-174A3E6F44CF}"/>
              </a:ext>
            </a:extLst>
          </p:cNvPr>
          <p:cNvSpPr txBox="1"/>
          <p:nvPr/>
        </p:nvSpPr>
        <p:spPr>
          <a:xfrm>
            <a:off x="680830" y="2156992"/>
            <a:ext cx="4822824" cy="2800767"/>
          </a:xfrm>
          <a:prstGeom prst="rect">
            <a:avLst/>
          </a:prstGeom>
          <a:noFill/>
        </p:spPr>
        <p:txBody>
          <a:bodyPr wrap="square" rtlCol="0">
            <a:spAutoFit/>
          </a:bodyPr>
          <a:lstStyle/>
          <a:p>
            <a:pPr algn="l"/>
            <a:r>
              <a:rPr lang="en-US" sz="1600" b="1" i="0" dirty="0">
                <a:effectLst/>
                <a:latin typeface="Inter"/>
              </a:rPr>
              <a:t>Install the XR Interaction Toolkit and samples.</a:t>
            </a:r>
          </a:p>
          <a:p>
            <a:pPr marL="342900" indent="-342900">
              <a:buFont typeface="+mj-lt"/>
              <a:buAutoNum type="arabicPeriod" startAt="4"/>
            </a:pPr>
            <a:r>
              <a:rPr lang="en-US" sz="1600" b="0" i="0" dirty="0">
                <a:solidFill>
                  <a:srgbClr val="333333"/>
                </a:solidFill>
                <a:effectLst/>
                <a:latin typeface="Inter"/>
              </a:rPr>
              <a:t>Install helpful samples for quick development:</a:t>
            </a:r>
            <a:endParaRPr lang="en-US" sz="1600" dirty="0">
              <a:solidFill>
                <a:srgbClr val="333333"/>
              </a:solidFill>
              <a:latin typeface="Inter"/>
            </a:endParaRPr>
          </a:p>
          <a:p>
            <a:pPr marL="800100" lvl="1" indent="-342900">
              <a:buFont typeface="Arial" panose="020B0604020202020204" pitchFamily="34" charset="0"/>
              <a:buChar char="•"/>
            </a:pPr>
            <a:r>
              <a:rPr lang="en-US" sz="1600" b="0" i="0" dirty="0">
                <a:solidFill>
                  <a:srgbClr val="333333"/>
                </a:solidFill>
                <a:effectLst/>
                <a:latin typeface="Inter"/>
              </a:rPr>
              <a:t>After the XR Interaction Toolkit package has installed, a new </a:t>
            </a:r>
            <a:r>
              <a:rPr lang="en-US" sz="1600" b="1" i="0" dirty="0">
                <a:solidFill>
                  <a:srgbClr val="333333"/>
                </a:solidFill>
                <a:effectLst/>
                <a:latin typeface="Inter"/>
              </a:rPr>
              <a:t>Samples</a:t>
            </a:r>
            <a:r>
              <a:rPr lang="en-US" sz="1600" b="0" i="0" dirty="0">
                <a:solidFill>
                  <a:srgbClr val="333333"/>
                </a:solidFill>
                <a:effectLst/>
                <a:latin typeface="Inter"/>
              </a:rPr>
              <a:t> fold-out should appear at the bottom of the description.</a:t>
            </a:r>
          </a:p>
          <a:p>
            <a:pPr marL="800100" lvl="1" indent="-342900">
              <a:buFont typeface="Arial" panose="020B0604020202020204" pitchFamily="34" charset="0"/>
              <a:buChar char="•"/>
            </a:pPr>
            <a:r>
              <a:rPr lang="en-US" sz="1600" b="0" i="0" dirty="0">
                <a:solidFill>
                  <a:srgbClr val="333333"/>
                </a:solidFill>
                <a:effectLst/>
                <a:latin typeface="Inter"/>
              </a:rPr>
              <a:t>Click to </a:t>
            </a:r>
            <a:r>
              <a:rPr lang="en-US" sz="1600" b="1" i="0" dirty="0">
                <a:solidFill>
                  <a:srgbClr val="333333"/>
                </a:solidFill>
                <a:effectLst/>
                <a:latin typeface="Inter"/>
              </a:rPr>
              <a:t>Import</a:t>
            </a:r>
            <a:r>
              <a:rPr lang="en-US" sz="1600" b="0" i="0" dirty="0">
                <a:solidFill>
                  <a:srgbClr val="333333"/>
                </a:solidFill>
                <a:effectLst/>
                <a:latin typeface="Inter"/>
              </a:rPr>
              <a:t> the Starter Assets.</a:t>
            </a:r>
          </a:p>
          <a:p>
            <a:pPr marL="1257300" lvl="2" indent="-342900">
              <a:buFont typeface="Arial" panose="020B0604020202020204" pitchFamily="34" charset="0"/>
              <a:buChar char="•"/>
            </a:pPr>
            <a:r>
              <a:rPr lang="en-US" sz="1600" b="0" i="0" dirty="0">
                <a:solidFill>
                  <a:srgbClr val="333333"/>
                </a:solidFill>
                <a:effectLst/>
                <a:latin typeface="Inter"/>
              </a:rPr>
              <a:t>This provides a set of Default Input Action presets for mapping specific buttons to actions using the action-based input system.</a:t>
            </a:r>
          </a:p>
          <a:p>
            <a:pPr marL="1257300" lvl="2" indent="-342900">
              <a:buFont typeface="Arial" panose="020B0604020202020204" pitchFamily="34" charset="0"/>
              <a:buChar char="•"/>
            </a:pPr>
            <a:endParaRPr lang="en-US" sz="1600" dirty="0">
              <a:solidFill>
                <a:srgbClr val="333333"/>
              </a:solidFill>
              <a:latin typeface="Inter"/>
            </a:endParaRPr>
          </a:p>
        </p:txBody>
      </p:sp>
      <p:grpSp>
        <p:nvGrpSpPr>
          <p:cNvPr id="11" name="Group 10">
            <a:extLst>
              <a:ext uri="{FF2B5EF4-FFF2-40B4-BE49-F238E27FC236}">
                <a16:creationId xmlns:a16="http://schemas.microsoft.com/office/drawing/2014/main" id="{39B9C618-DED7-29B4-9D44-D529D37DE427}"/>
              </a:ext>
            </a:extLst>
          </p:cNvPr>
          <p:cNvGrpSpPr/>
          <p:nvPr/>
        </p:nvGrpSpPr>
        <p:grpSpPr>
          <a:xfrm>
            <a:off x="6108989" y="602908"/>
            <a:ext cx="5904171" cy="2617619"/>
            <a:chOff x="6108989" y="914401"/>
            <a:chExt cx="5838373" cy="2607212"/>
          </a:xfrm>
        </p:grpSpPr>
        <p:pic>
          <p:nvPicPr>
            <p:cNvPr id="3" name="Picture 2">
              <a:extLst>
                <a:ext uri="{FF2B5EF4-FFF2-40B4-BE49-F238E27FC236}">
                  <a16:creationId xmlns:a16="http://schemas.microsoft.com/office/drawing/2014/main" id="{53E8F907-E47D-327D-FDB2-81565029A83E}"/>
                </a:ext>
              </a:extLst>
            </p:cNvPr>
            <p:cNvPicPr>
              <a:picLocks noChangeAspect="1"/>
            </p:cNvPicPr>
            <p:nvPr/>
          </p:nvPicPr>
          <p:blipFill>
            <a:blip r:embed="rId3"/>
            <a:stretch>
              <a:fillRect/>
            </a:stretch>
          </p:blipFill>
          <p:spPr>
            <a:xfrm>
              <a:off x="6108989" y="914401"/>
              <a:ext cx="5838373" cy="2607212"/>
            </a:xfrm>
            <a:prstGeom prst="rect">
              <a:avLst/>
            </a:prstGeom>
          </p:spPr>
        </p:pic>
        <p:sp>
          <p:nvSpPr>
            <p:cNvPr id="4" name="Rectangle 3">
              <a:extLst>
                <a:ext uri="{FF2B5EF4-FFF2-40B4-BE49-F238E27FC236}">
                  <a16:creationId xmlns:a16="http://schemas.microsoft.com/office/drawing/2014/main" id="{29CE176F-66A3-AF6A-4D6F-F5DF82358C02}"/>
                </a:ext>
              </a:extLst>
            </p:cNvPr>
            <p:cNvSpPr/>
            <p:nvPr/>
          </p:nvSpPr>
          <p:spPr>
            <a:xfrm>
              <a:off x="10530541" y="2288988"/>
              <a:ext cx="442259" cy="1733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18C093-57FA-7C26-5660-020C27A4288B}"/>
                </a:ext>
              </a:extLst>
            </p:cNvPr>
            <p:cNvSpPr/>
            <p:nvPr/>
          </p:nvSpPr>
          <p:spPr>
            <a:xfrm>
              <a:off x="11486776" y="2587812"/>
              <a:ext cx="370542" cy="1613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10E05CC6-ECC0-9BCF-F0EC-B35D9AD0D187}"/>
              </a:ext>
            </a:extLst>
          </p:cNvPr>
          <p:cNvGrpSpPr/>
          <p:nvPr/>
        </p:nvGrpSpPr>
        <p:grpSpPr>
          <a:xfrm>
            <a:off x="6108989" y="3492219"/>
            <a:ext cx="1821860" cy="2925240"/>
            <a:chOff x="7136869" y="591670"/>
            <a:chExt cx="1821860" cy="2925240"/>
          </a:xfrm>
        </p:grpSpPr>
        <p:pic>
          <p:nvPicPr>
            <p:cNvPr id="8" name="Picture 7">
              <a:extLst>
                <a:ext uri="{FF2B5EF4-FFF2-40B4-BE49-F238E27FC236}">
                  <a16:creationId xmlns:a16="http://schemas.microsoft.com/office/drawing/2014/main" id="{84518753-9316-6C12-0B18-1DFD3681C06C}"/>
                </a:ext>
              </a:extLst>
            </p:cNvPr>
            <p:cNvPicPr>
              <a:picLocks noChangeAspect="1"/>
            </p:cNvPicPr>
            <p:nvPr/>
          </p:nvPicPr>
          <p:blipFill>
            <a:blip r:embed="rId4"/>
            <a:stretch>
              <a:fillRect/>
            </a:stretch>
          </p:blipFill>
          <p:spPr>
            <a:xfrm>
              <a:off x="7136869" y="591670"/>
              <a:ext cx="1821860" cy="2925240"/>
            </a:xfrm>
            <a:prstGeom prst="rect">
              <a:avLst/>
            </a:prstGeom>
          </p:spPr>
        </p:pic>
        <p:sp>
          <p:nvSpPr>
            <p:cNvPr id="15" name="Rectangle 14">
              <a:extLst>
                <a:ext uri="{FF2B5EF4-FFF2-40B4-BE49-F238E27FC236}">
                  <a16:creationId xmlns:a16="http://schemas.microsoft.com/office/drawing/2014/main" id="{5059F120-DCBE-141D-8AC7-48AF86C47881}"/>
                </a:ext>
              </a:extLst>
            </p:cNvPr>
            <p:cNvSpPr/>
            <p:nvPr/>
          </p:nvSpPr>
          <p:spPr>
            <a:xfrm>
              <a:off x="7578165" y="3346824"/>
              <a:ext cx="1380564" cy="1700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23D686A6-82D3-DEB3-CC90-DD2B0848FA4F}"/>
              </a:ext>
            </a:extLst>
          </p:cNvPr>
          <p:cNvPicPr>
            <a:picLocks noChangeAspect="1"/>
          </p:cNvPicPr>
          <p:nvPr/>
        </p:nvPicPr>
        <p:blipFill>
          <a:blip r:embed="rId5"/>
          <a:stretch>
            <a:fillRect/>
          </a:stretch>
        </p:blipFill>
        <p:spPr>
          <a:xfrm>
            <a:off x="8008663" y="3492219"/>
            <a:ext cx="4004497" cy="2925482"/>
          </a:xfrm>
          <a:prstGeom prst="rect">
            <a:avLst/>
          </a:prstGeom>
        </p:spPr>
      </p:pic>
    </p:spTree>
    <p:extLst>
      <p:ext uri="{BB962C8B-B14F-4D97-AF65-F5344CB8AC3E}">
        <p14:creationId xmlns:p14="http://schemas.microsoft.com/office/powerpoint/2010/main" val="3020702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8555</TotalTime>
  <Words>1280</Words>
  <Application>Microsoft Office PowerPoint</Application>
  <PresentationFormat>Widescreen</PresentationFormat>
  <Paragraphs>115</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-apple-system</vt:lpstr>
      <vt:lpstr>Aptos</vt:lpstr>
      <vt:lpstr>Aptos Display</vt:lpstr>
      <vt:lpstr>Arial</vt:lpstr>
      <vt:lpstr>Inter</vt:lpstr>
      <vt:lpstr>Roboto</vt:lpstr>
      <vt:lpstr>Roboto Black</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Noferesti, Iman</dc:creator>
  <cp:lastModifiedBy>Noferesti, Iman</cp:lastModifiedBy>
  <cp:revision>36</cp:revision>
  <dcterms:created xsi:type="dcterms:W3CDTF">2025-01-16T16:11:19Z</dcterms:created>
  <dcterms:modified xsi:type="dcterms:W3CDTF">2025-05-13T15:03:16Z</dcterms:modified>
</cp:coreProperties>
</file>